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6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PE"/>
            </a:p>
          </p:txBody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PE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97CB13-CEB4-37EC-8999-45885BE19560}"/>
              </a:ext>
            </a:extLst>
          </p:cNvPr>
          <p:cNvSpPr txBox="1"/>
          <p:nvPr/>
        </p:nvSpPr>
        <p:spPr>
          <a:xfrm>
            <a:off x="84841" y="1"/>
            <a:ext cx="12107159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3200" b="1" i="1" u="sng" dirty="0"/>
              <a:t>Informe de Validación de Símbolos del Distrito de Lamay</a:t>
            </a:r>
          </a:p>
          <a:p>
            <a:endParaRPr lang="es-PE" b="1" dirty="0"/>
          </a:p>
          <a:p>
            <a:r>
              <a:rPr lang="es-PE" b="1" dirty="0"/>
              <a:t>INTEGRANTES DE LA COMISIÓN DE VALIDACIÓN DE LOS SÍMBOLOS:</a:t>
            </a:r>
            <a:endParaRPr lang="es-P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dirty="0"/>
              <a:t>Prof. Juan de Dios Chávez Loaiza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dirty="0"/>
              <a:t>Sr. Mario Nieto </a:t>
            </a:r>
            <a:r>
              <a:rPr lang="es-PE" dirty="0" err="1"/>
              <a:t>Cusiyupanqui</a:t>
            </a:r>
            <a:r>
              <a:rPr lang="es-PE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dirty="0"/>
              <a:t>CPC. Julio Torres Castilla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dirty="0"/>
              <a:t>Prof. Mario Castilla Díaz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dirty="0"/>
              <a:t>Prof. Jesús Díaz Castillo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dirty="0"/>
              <a:t>Prof. Roso Vásquez </a:t>
            </a:r>
            <a:r>
              <a:rPr lang="es-PE" dirty="0" err="1"/>
              <a:t>Navides</a:t>
            </a:r>
            <a:r>
              <a:rPr lang="es-PE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dirty="0"/>
              <a:t>Antro. Raquel Quispe Collado </a:t>
            </a:r>
          </a:p>
          <a:p>
            <a:pPr algn="ctr"/>
            <a:endParaRPr lang="es-PE" sz="3200" b="1" i="1" u="sng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774DC4C-CD19-E78D-008D-59FA6C3AB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24" y="3223966"/>
            <a:ext cx="2615502" cy="34784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8CF4531-883A-DCC3-F393-2E1C36587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915" y="3223966"/>
            <a:ext cx="2771481" cy="34784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83FD77A-545F-0C60-C263-BCA9DDB1B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862" y="3223966"/>
            <a:ext cx="2771480" cy="35702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89685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B444ABD-7647-E470-0BD6-32499A0CADB1}"/>
              </a:ext>
            </a:extLst>
          </p:cNvPr>
          <p:cNvSpPr txBox="1"/>
          <p:nvPr/>
        </p:nvSpPr>
        <p:spPr>
          <a:xfrm>
            <a:off x="103696" y="73187"/>
            <a:ext cx="1201917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PE" b="1" dirty="0"/>
          </a:p>
          <a:p>
            <a:pPr algn="ctr"/>
            <a:r>
              <a:rPr lang="es-PE" b="1" dirty="0"/>
              <a:t>PRIMERA REUNIÓN </a:t>
            </a:r>
            <a:endParaRPr lang="es-PE" dirty="0"/>
          </a:p>
          <a:p>
            <a:r>
              <a:rPr lang="es-PE" b="1" dirty="0"/>
              <a:t>1. </a:t>
            </a:r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Detalles de la Sesión</a:t>
            </a: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Fecha y Hora: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kern="0" dirty="0">
                <a:latin typeface="Arial" panose="020B0604020202020204" pitchFamily="34" charset="0"/>
                <a:cs typeface="Arial" panose="020B0604020202020204" pitchFamily="34" charset="0"/>
              </a:rPr>
              <a:t>viernes 23 de enero de 2026, a las 3:00 p. m.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Lugar: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kern="0" dirty="0">
                <a:latin typeface="Arial" panose="020B0604020202020204" pitchFamily="34" charset="0"/>
                <a:cs typeface="Arial" panose="020B0604020202020204" pitchFamily="34" charset="0"/>
              </a:rPr>
              <a:t>Salón Consistorial de la Municipalidad Distrital de Lamay.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Asistencia:</a:t>
            </a:r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kern="0" dirty="0">
                <a:latin typeface="Arial" panose="020B0604020202020204" pitchFamily="34" charset="0"/>
                <a:cs typeface="Arial" panose="020B0604020202020204" pitchFamily="34" charset="0"/>
              </a:rPr>
              <a:t>Se contó con quórum reglamentario (5 integrantes presentes y 2 con permiso).</a:t>
            </a:r>
          </a:p>
          <a:p>
            <a:endParaRPr lang="es-PE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b="1" kern="0" dirty="0">
                <a:latin typeface="Arial" panose="020B0604020202020204" pitchFamily="34" charset="0"/>
                <a:cs typeface="Times New Roman" panose="02020603050405020304" pitchFamily="18" charset="0"/>
              </a:rPr>
              <a:t>2. Criterios de Evaluación Propuestos</a:t>
            </a:r>
          </a:p>
          <a:p>
            <a:r>
              <a:rPr lang="es-PE" kern="0" dirty="0">
                <a:latin typeface="Arial" panose="020B0604020202020204" pitchFamily="34" charset="0"/>
                <a:cs typeface="Times New Roman" panose="02020603050405020304" pitchFamily="18" charset="0"/>
              </a:rPr>
              <a:t>Los comisionados establecieron los lineamientos que deben regir los nuevos símbolos: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kern="0" dirty="0">
                <a:latin typeface="Arial" panose="020B0604020202020204" pitchFamily="34" charset="0"/>
                <a:cs typeface="Times New Roman" panose="02020603050405020304" pitchFamily="18" charset="0"/>
              </a:rPr>
              <a:t>Identidad y Valores</a:t>
            </a:r>
            <a:r>
              <a:rPr lang="es-PE" kern="0" dirty="0">
                <a:latin typeface="Arial" panose="020B0604020202020204" pitchFamily="34" charset="0"/>
                <a:cs typeface="Times New Roman" panose="02020603050405020304" pitchFamily="18" charset="0"/>
              </a:rPr>
              <a:t>: Deben representar fielmente la historia, cultura, geografía y valores sociales de Lamay.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kern="0" dirty="0">
                <a:latin typeface="Arial" panose="020B0604020202020204" pitchFamily="34" charset="0"/>
                <a:cs typeface="Times New Roman" panose="02020603050405020304" pitchFamily="18" charset="0"/>
              </a:rPr>
              <a:t>Sentido de Pertenencia: </a:t>
            </a:r>
            <a:r>
              <a:rPr lang="es-PE" kern="0" dirty="0">
                <a:latin typeface="Arial" panose="020B0604020202020204" pitchFamily="34" charset="0"/>
                <a:cs typeface="Times New Roman" panose="02020603050405020304" pitchFamily="18" charset="0"/>
              </a:rPr>
              <a:t>La letra del himno debe transmitir el sentir de la población y fortalecer el orgullo ciudadano.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kern="0" dirty="0">
                <a:latin typeface="Arial" panose="020B0604020202020204" pitchFamily="34" charset="0"/>
                <a:cs typeface="Times New Roman" panose="02020603050405020304" pitchFamily="18" charset="0"/>
              </a:rPr>
              <a:t>Sustentación Técnica</a:t>
            </a:r>
            <a:r>
              <a:rPr lang="es-PE" kern="0" dirty="0">
                <a:latin typeface="Arial" panose="020B0604020202020204" pitchFamily="34" charset="0"/>
                <a:cs typeface="Times New Roman" panose="02020603050405020304" pitchFamily="18" charset="0"/>
              </a:rPr>
              <a:t>: Se requiere que los autores expliquen personalmente el significado de cada estrofa y los recursos literarios utilizados.</a:t>
            </a:r>
          </a:p>
          <a:p>
            <a:endParaRPr lang="es-PE" kern="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s-PE" b="1" kern="0" dirty="0">
                <a:latin typeface="Arial" panose="020B0604020202020204" pitchFamily="34" charset="0"/>
                <a:cs typeface="Times New Roman" panose="02020603050405020304" pitchFamily="18" charset="0"/>
              </a:rPr>
              <a:t>3. Acuerdos y Próximos Pasos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kern="0" dirty="0">
                <a:latin typeface="Arial" panose="020B0604020202020204" pitchFamily="34" charset="0"/>
                <a:cs typeface="Times New Roman" panose="02020603050405020304" pitchFamily="18" charset="0"/>
              </a:rPr>
              <a:t>Disposición de los Autores: </a:t>
            </a:r>
            <a:r>
              <a:rPr lang="es-PE" kern="0" dirty="0">
                <a:latin typeface="Arial" panose="020B0604020202020204" pitchFamily="34" charset="0"/>
                <a:cs typeface="Times New Roman" panose="02020603050405020304" pitchFamily="18" charset="0"/>
              </a:rPr>
              <a:t>La Gerencia de Desarrollo Social informó que los autores y el compositor están dispuestos a trabajar de la mano con la comisión y recibir sugerencias para mejorar sus propuestas.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kern="0" dirty="0">
                <a:latin typeface="Arial" panose="020B0604020202020204" pitchFamily="34" charset="0"/>
                <a:cs typeface="Times New Roman" panose="02020603050405020304" pitchFamily="18" charset="0"/>
              </a:rPr>
              <a:t>Nueva Convocatoria: </a:t>
            </a:r>
            <a:r>
              <a:rPr lang="es-PE" kern="0" dirty="0">
                <a:latin typeface="Arial" panose="020B0604020202020204" pitchFamily="34" charset="0"/>
                <a:cs typeface="Times New Roman" panose="02020603050405020304" pitchFamily="18" charset="0"/>
              </a:rPr>
              <a:t>Se acordó fijar una nueva fecha para que los autores sustenten sus trabajos ante la comisión.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kern="0" dirty="0">
                <a:latin typeface="Arial" panose="020B0604020202020204" pitchFamily="34" charset="0"/>
                <a:cs typeface="Times New Roman" panose="02020603050405020304" pitchFamily="18" charset="0"/>
              </a:rPr>
              <a:t>Participación de Autoridades</a:t>
            </a:r>
            <a:r>
              <a:rPr lang="es-PE" kern="0" dirty="0">
                <a:latin typeface="Arial" panose="020B0604020202020204" pitchFamily="34" charset="0"/>
                <a:cs typeface="Times New Roman" panose="02020603050405020304" pitchFamily="18" charset="0"/>
              </a:rPr>
              <a:t>: Se solicitó formalmente invitar a las autoridades municipales a participar en las próximas sesiones.</a:t>
            </a:r>
          </a:p>
        </p:txBody>
      </p:sp>
    </p:spTree>
    <p:extLst>
      <p:ext uri="{BB962C8B-B14F-4D97-AF65-F5344CB8AC3E}">
        <p14:creationId xmlns:p14="http://schemas.microsoft.com/office/powerpoint/2010/main" val="206041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9CD1EC1-2832-DD29-206B-3EA740017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77" y="321307"/>
            <a:ext cx="4264217" cy="57401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2E098AB-32ED-4308-6688-13059A0AD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21307"/>
            <a:ext cx="4367753" cy="58061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29686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C4A7321-F8B9-0732-169D-19C0F2D93EDB}"/>
              </a:ext>
            </a:extLst>
          </p:cNvPr>
          <p:cNvSpPr txBox="1"/>
          <p:nvPr/>
        </p:nvSpPr>
        <p:spPr>
          <a:xfrm>
            <a:off x="141402" y="0"/>
            <a:ext cx="11821212" cy="7124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SEGUNDA REUNIÓN 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s-PE" sz="2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Datos Generales de la Reunión</a:t>
            </a:r>
            <a:endParaRPr lang="es-PE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Fecha y Hora: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miércoles 19 de febrero de 2026, a las 10:00 a.m.</a:t>
            </a:r>
            <a:endParaRPr lang="es-PE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Lugar: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Salón Consistorial de la Municipalidad Distrital de Lamay.</a:t>
            </a:r>
            <a:endParaRPr lang="es-PE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Desarrollar la validación del Himno, Escudo y Bandera del distrito con la participación de la Comisión y los autores.</a:t>
            </a:r>
            <a:endParaRPr lang="es-PE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Asistencia y Quórum</a:t>
            </a:r>
            <a:endParaRPr lang="es-PE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Comisión de Validación: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contó con la presencia de 6 integrantes (Juan de Dios Chávez, Mario Nieto, Julio Torres, Mario Castilla, Jesús Díaz y Raquel Quispe).</a:t>
            </a:r>
            <a:endParaRPr lang="es-PE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Autoridades: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El alcalde Glicerio Delgado Loaiza y los regidores Antonia </a:t>
            </a:r>
            <a:r>
              <a:rPr lang="es-PE" sz="18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Tillca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Apolinaria Pezo y Juan Carlos Huarancca.</a:t>
            </a:r>
          </a:p>
          <a:p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3. Acuerdos sobre el Himno Distrital</a:t>
            </a:r>
            <a:endParaRPr lang="es-P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PE" dirty="0">
                <a:latin typeface="Arial" panose="020B0604020202020204" pitchFamily="34" charset="0"/>
                <a:cs typeface="Arial" panose="020B0604020202020204" pitchFamily="34" charset="0"/>
              </a:rPr>
              <a:t>Tras un debate entre la Comisión y el autor, Jesús Wilfredo Barja Oré, se consensuaron los siguientes cambios para fortalecer la identidad local: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Coro: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reemplaza la palabra "bella" por "</a:t>
            </a: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tierra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 y "Perú" por "</a:t>
            </a: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 </a:t>
            </a:r>
            <a:r>
              <a:rPr lang="es-PE" sz="18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Qosqo</a:t>
            </a: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Imperial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".</a:t>
            </a:r>
            <a:endParaRPr lang="es-PE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Primera Estrofa: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excluye "bendito" e incluye "</a:t>
            </a: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los incas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". Se retira "</a:t>
            </a:r>
            <a:r>
              <a:rPr lang="es-PE" sz="18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Huchuy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PE" sz="18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Qosqo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 y se añade "</a:t>
            </a: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tus </a:t>
            </a:r>
            <a:r>
              <a:rPr lang="es-PE" sz="18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apus</a:t>
            </a: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muestran imponentes / protegiendo la luz de tu lar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".</a:t>
            </a:r>
            <a:endParaRPr lang="es-PE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PE" dirty="0"/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PE" kern="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87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88716F-37B4-2A75-C523-79BB65C0C4EE}"/>
              </a:ext>
            </a:extLst>
          </p:cNvPr>
          <p:cNvSpPr txBox="1"/>
          <p:nvPr/>
        </p:nvSpPr>
        <p:spPr>
          <a:xfrm>
            <a:off x="205032" y="113332"/>
            <a:ext cx="11986967" cy="6180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Segunda Estrofa: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reemplaza "</a:t>
            </a:r>
            <a:r>
              <a:rPr lang="es-PE" sz="16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Sirinachayoq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por la frase "</a:t>
            </a: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PE" sz="16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Wispanniyuq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Tercera Estrofa: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eliminan las referencias a la "contranza" y "Santiago Apóstol" por temas de diversidad religiosa y temporalidad. Se sustituyen por versos que resaltan los </a:t>
            </a: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valores y ancestros de honor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los hijos del distrito.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Gentilicio: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validó el uso del término "</a:t>
            </a:r>
            <a:r>
              <a:rPr lang="es-PE" sz="16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lamainos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en lugar de "</a:t>
            </a:r>
            <a:r>
              <a:rPr lang="es-PE" sz="16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lameños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Observaciones al Escudo Distrital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autora Rocío </a:t>
            </a:r>
            <a:r>
              <a:rPr lang="es-PE" sz="16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Huallpa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PE" sz="16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Ñahuis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presentó el diseño, el cual recibió sugerencias para una reestructuración total antes de su aprobación final: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Elementos a retirar: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 templo (por neutralidad religiosa), el cuy (por considerarse de data reciente) y el exceso de representaciones de agua.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Elementos a incorporar/mejorar: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Fauna y Flora: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Inclusión de la </a:t>
            </a: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llama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las </a:t>
            </a: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huallatas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maíz blanco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la </a:t>
            </a: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papa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Cultura: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Revaloración del </a:t>
            </a: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tejido ancestral de los </a:t>
            </a:r>
            <a:r>
              <a:rPr lang="es-PE" sz="16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Kanchis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iconografía típica triangulada.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Geografía: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Representación de la </a:t>
            </a: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gruta de </a:t>
            </a:r>
            <a:r>
              <a:rPr lang="es-PE" sz="16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Wispan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el vegetal </a:t>
            </a:r>
            <a:r>
              <a:rPr lang="es-PE" sz="16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ullpo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Estética: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Fondo blanco, contorno dorado e inclusión del nombre "Lamay".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Próximos Pasos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autora del escudo deberá presentar un </a:t>
            </a:r>
            <a:r>
              <a:rPr lang="es-PE" sz="1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nuevo diseño corregido</a:t>
            </a: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antes del 10 de marzo de 2026.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futuras reuniones se programarán preferentemente en horas de la tarde para facilitar la asistencia de los comisionados.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67796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31C1628-6E24-1327-2C7D-E330EAEFE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70" y="179111"/>
            <a:ext cx="3648174" cy="28374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221B1C3-43C8-3444-4ECD-EBFD125CF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913" y="179111"/>
            <a:ext cx="3648174" cy="28374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90BF640-5D4B-19A3-F86A-D95C86E7B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8156" y="179111"/>
            <a:ext cx="3531910" cy="28374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A6EA46-DB05-18C2-8A20-A78F385B4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670" y="3360657"/>
            <a:ext cx="3648174" cy="27384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014E185-FCED-642C-C202-92AD06AFC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1913" y="3360657"/>
            <a:ext cx="3731444" cy="27384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DB63CAC-56C2-513F-16D8-D1138B4897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8156" y="3360656"/>
            <a:ext cx="3531910" cy="27384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33874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F1E37F1-6BF4-8509-A12B-C3E18682C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406" y="245100"/>
            <a:ext cx="4640276" cy="5882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E4474B5-D911-32A5-F20B-FC2464A9B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266" y="245100"/>
            <a:ext cx="4762823" cy="58823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95792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D042CE8-3CDB-FCCA-1921-7842DA0CDEC5}"/>
              </a:ext>
            </a:extLst>
          </p:cNvPr>
          <p:cNvSpPr txBox="1"/>
          <p:nvPr/>
        </p:nvSpPr>
        <p:spPr>
          <a:xfrm>
            <a:off x="226242" y="364458"/>
            <a:ext cx="11868347" cy="5823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TERCERA REUNIÓN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Datos Generales de la Sesión 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Fecha: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martes 10 de marzo de 2026.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Hora: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15:00 horas.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Lugar: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Salón Consistorial de la Municipalidad Distrital de Lamay.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Asistencia y Quórum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contó con la presencia de </a:t>
            </a: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integrantes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 Comisión de Validación, cumpliendo con el quórum reglamentario: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Presentes: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Mario Nieto </a:t>
            </a:r>
            <a:r>
              <a:rPr lang="es-PE" sz="18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Cusiyupanqui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CPC Julio Torres Castilla, Prof. Jesús Díaz Castillo, Prof. Roso Vásquez </a:t>
            </a:r>
            <a:r>
              <a:rPr lang="es-PE" sz="18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Navides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la Antropóloga Raquel Quispe Collado.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permiso: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Juan de Dios Chávez Loaiza y Mario Castilla Díaz.</a:t>
            </a: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Autoridades:</a:t>
            </a:r>
            <a:r>
              <a:rPr lang="es-PE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 alcalde Glicerio Delgado Loaiza y los regidores Mg. Apolinaria Pezo y Juan Carlos Huarancca.</a:t>
            </a:r>
          </a:p>
          <a:p>
            <a:r>
              <a:rPr lang="es-PE" b="1" dirty="0"/>
              <a:t>3. Avance del Himno:</a:t>
            </a:r>
          </a:p>
          <a:p>
            <a:r>
              <a:rPr lang="es-PE" kern="0" dirty="0">
                <a:latin typeface="Arial" panose="020B0604020202020204" pitchFamily="34" charset="0"/>
                <a:cs typeface="Times New Roman" panose="02020603050405020304" pitchFamily="18" charset="0"/>
              </a:rPr>
              <a:t>A través de la secretaría técnica, el autor remitió la versión final del himno distrital. Tras audicionar la pieza, los miembros de la comisión expresaron su conformidad y aprobaron el trabajo por unanimidad.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P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956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BCB322D-85E1-3482-6201-48E33273CA0E}"/>
              </a:ext>
            </a:extLst>
          </p:cNvPr>
          <p:cNvSpPr txBox="1"/>
          <p:nvPr/>
        </p:nvSpPr>
        <p:spPr>
          <a:xfrm>
            <a:off x="205032" y="146712"/>
            <a:ext cx="11986967" cy="6352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2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Avances en el Escudo Distrital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autor presentó una propuesta basada en la identidad geográfica, económica y espiritual de Lamay. Tras el debate, se acordaron las siguientes sugerencias de mejora: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Ajustes de Elementos: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Reemplazar las aves huallatas y la campana por la imagen de una </a:t>
            </a: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llama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(representando a los camélidos sudamericanos).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Retirar las llamas de los costados para mejorar la composición.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Fortalecimiento de la Identidad: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Incorporar elementos de artesanía local como el </a:t>
            </a:r>
            <a:r>
              <a:rPr lang="es-PE" sz="1500" b="1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humpe y la </a:t>
            </a:r>
            <a:r>
              <a:rPr lang="es-PE" sz="1500" b="1" kern="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s-PE" sz="15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uama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Mejorar la representación del </a:t>
            </a:r>
            <a:r>
              <a:rPr lang="es-PE" sz="15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ullpo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insertando el cogollo.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Mantener el sol y el maíz (representando las variedades del distrito).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Propuesta de la Bandera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autor Hugo Hilares </a:t>
            </a:r>
            <a:r>
              <a:rPr lang="es-PE" sz="15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Inquil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presentó un diseño inspirado en la geografía local: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Simbología de Colores: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Blanco: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Representa la paz e integridad de Lamay.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Verde: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Simboliza la abundancia agrícola.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Azul: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Representa el cielo y el cosmos (deidades).</a:t>
            </a:r>
            <a:endParaRPr lang="es-PE" sz="1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5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Observaciones:</a:t>
            </a:r>
            <a:r>
              <a:rPr lang="es-PE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solicitó una mejor fundamentación sobre el uso de los andenes y la estandarización de las dimensiones de la bandera.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P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193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8EAB33A-7DE3-5424-AB5F-F30977C55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49" y="160255"/>
            <a:ext cx="3733015" cy="25546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0CB7931-AD7C-A62E-4CCC-09BE95FA6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878" y="160255"/>
            <a:ext cx="3733016" cy="25546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161D81A-B39B-B2A0-6A5C-66E86A368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3254" y="160255"/>
            <a:ext cx="3299382" cy="25546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069A5AF-9BC7-3B04-3054-3B8BCE1AC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949" y="3137917"/>
            <a:ext cx="3733015" cy="26595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243365-8262-6404-F0CA-3E1AB6E9F8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879" y="3137916"/>
            <a:ext cx="3733015" cy="26595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FEFD830-A861-D418-6B53-77F7FC5F19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3253" y="3137916"/>
            <a:ext cx="3374797" cy="26595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38476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02AA7A3-C336-873F-EE84-B105CD56D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129" y="203780"/>
            <a:ext cx="3749365" cy="53192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639633C-7ECB-EB28-50F5-8BED26A07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524" y="245693"/>
            <a:ext cx="3749365" cy="53192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8467890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{B10717EB-D391-44F0-AE85-12D4793FBB4D}TFc986dd65-aaf0-4d5c-bef9-9c391ee05f7b6a80d193-c6c005e2f19e</Template>
  <TotalTime>416</TotalTime>
  <Words>1070</Words>
  <Application>Microsoft Office PowerPoint</Application>
  <PresentationFormat>Panorámica</PresentationFormat>
  <Paragraphs>83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Gill Sans MT</vt:lpstr>
      <vt:lpstr>Symbol</vt:lpstr>
      <vt:lpstr>Galería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zhenia DIAZ ARANIBAR</dc:creator>
  <cp:lastModifiedBy>zhenia DIAZ ARANIBAR</cp:lastModifiedBy>
  <cp:revision>4</cp:revision>
  <dcterms:created xsi:type="dcterms:W3CDTF">2026-03-12T14:46:05Z</dcterms:created>
  <dcterms:modified xsi:type="dcterms:W3CDTF">2026-03-12T21:42:35Z</dcterms:modified>
</cp:coreProperties>
</file>