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086BFD6-1476-4E47-9495-EA0288AAC6F9}" type="datetimeFigureOut">
              <a:rPr lang="es-PE" smtClean="0"/>
              <a:t>28/11/2025</a:t>
            </a:fld>
            <a:endParaRPr lang="es-PE"/>
          </a:p>
        </p:txBody>
      </p:sp>
      <p:sp>
        <p:nvSpPr>
          <p:cNvPr id="5" name="Footer Placeholder 4"/>
          <p:cNvSpPr>
            <a:spLocks noGrp="1"/>
          </p:cNvSpPr>
          <p:nvPr>
            <p:ph type="ftr" sz="quarter" idx="11"/>
          </p:nvPr>
        </p:nvSpPr>
        <p:spPr/>
        <p:txBody>
          <a:bodyPr/>
          <a:lstStyle/>
          <a:p>
            <a:endParaRPr lang="es-P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4225347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86BFD6-1476-4E47-9495-EA0288AAC6F9}" type="datetimeFigureOut">
              <a:rPr lang="es-PE" smtClean="0"/>
              <a:t>28/11/2025</a:t>
            </a:fld>
            <a:endParaRPr lang="es-PE"/>
          </a:p>
        </p:txBody>
      </p:sp>
      <p:sp>
        <p:nvSpPr>
          <p:cNvPr id="5" name="Footer Placeholder 4"/>
          <p:cNvSpPr>
            <a:spLocks noGrp="1"/>
          </p:cNvSpPr>
          <p:nvPr>
            <p:ph type="ftr" sz="quarter" idx="11"/>
          </p:nvPr>
        </p:nvSpPr>
        <p:spPr/>
        <p:txBody>
          <a:bodyPr/>
          <a:lstStyle/>
          <a:p>
            <a:endParaRPr lang="es-P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854494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086BFD6-1476-4E47-9495-EA0288AAC6F9}" type="datetimeFigureOut">
              <a:rPr lang="es-PE" smtClean="0"/>
              <a:t>28/11/2025</a:t>
            </a:fld>
            <a:endParaRPr lang="es-PE"/>
          </a:p>
        </p:txBody>
      </p:sp>
      <p:sp>
        <p:nvSpPr>
          <p:cNvPr id="5" name="Footer Placeholder 4"/>
          <p:cNvSpPr>
            <a:spLocks noGrp="1"/>
          </p:cNvSpPr>
          <p:nvPr>
            <p:ph type="ftr" sz="quarter" idx="11"/>
          </p:nvPr>
        </p:nvSpPr>
        <p:spPr/>
        <p:txBody>
          <a:bodyPr/>
          <a:lstStyle/>
          <a:p>
            <a:endParaRPr lang="es-P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2585949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086BFD6-1476-4E47-9495-EA0288AAC6F9}" type="datetimeFigureOut">
              <a:rPr lang="es-PE" smtClean="0"/>
              <a:t>28/11/2025</a:t>
            </a:fld>
            <a:endParaRPr lang="es-PE"/>
          </a:p>
        </p:txBody>
      </p:sp>
      <p:sp>
        <p:nvSpPr>
          <p:cNvPr id="6" name="Footer Placeholder 5"/>
          <p:cNvSpPr>
            <a:spLocks noGrp="1"/>
          </p:cNvSpPr>
          <p:nvPr>
            <p:ph type="ftr" sz="quarter" idx="11"/>
          </p:nvPr>
        </p:nvSpPr>
        <p:spPr/>
        <p:txBody>
          <a:bodyPr/>
          <a:lstStyle/>
          <a:p>
            <a:endParaRPr lang="es-P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2436586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086BFD6-1476-4E47-9495-EA0288AAC6F9}" type="datetimeFigureOut">
              <a:rPr lang="es-PE" smtClean="0"/>
              <a:t>28/11/2025</a:t>
            </a:fld>
            <a:endParaRPr lang="es-PE"/>
          </a:p>
        </p:txBody>
      </p:sp>
      <p:sp>
        <p:nvSpPr>
          <p:cNvPr id="8" name="Footer Placeholder 7"/>
          <p:cNvSpPr>
            <a:spLocks noGrp="1"/>
          </p:cNvSpPr>
          <p:nvPr>
            <p:ph type="ftr" sz="quarter" idx="11"/>
          </p:nvPr>
        </p:nvSpPr>
        <p:spPr/>
        <p:txBody>
          <a:bodyPr/>
          <a:lstStyle/>
          <a:p>
            <a:endParaRPr lang="es-P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1583532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086BFD6-1476-4E47-9495-EA0288AAC6F9}" type="datetimeFigureOut">
              <a:rPr lang="es-PE" smtClean="0"/>
              <a:t>28/11/2025</a:t>
            </a:fld>
            <a:endParaRPr lang="es-PE"/>
          </a:p>
        </p:txBody>
      </p:sp>
      <p:sp>
        <p:nvSpPr>
          <p:cNvPr id="4" name="Footer Placeholder 3"/>
          <p:cNvSpPr>
            <a:spLocks noGrp="1"/>
          </p:cNvSpPr>
          <p:nvPr>
            <p:ph type="ftr" sz="quarter" idx="11"/>
          </p:nvPr>
        </p:nvSpPr>
        <p:spPr/>
        <p:txBody>
          <a:bodyPr/>
          <a:lstStyle/>
          <a:p>
            <a:endParaRPr lang="es-P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4104984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86BFD6-1476-4E47-9495-EA0288AAC6F9}" type="datetimeFigureOut">
              <a:rPr lang="es-PE" smtClean="0"/>
              <a:t>28/11/2025</a:t>
            </a:fld>
            <a:endParaRPr lang="es-PE"/>
          </a:p>
        </p:txBody>
      </p:sp>
      <p:sp>
        <p:nvSpPr>
          <p:cNvPr id="3" name="Footer Placeholder 2"/>
          <p:cNvSpPr>
            <a:spLocks noGrp="1"/>
          </p:cNvSpPr>
          <p:nvPr>
            <p:ph type="ftr" sz="quarter" idx="11"/>
          </p:nvPr>
        </p:nvSpPr>
        <p:spPr/>
        <p:txBody>
          <a:bodyPr/>
          <a:lstStyle/>
          <a:p>
            <a:endParaRPr lang="es-P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3550566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086BFD6-1476-4E47-9495-EA0288AAC6F9}" type="datetimeFigureOut">
              <a:rPr lang="es-PE" smtClean="0"/>
              <a:t>28/11/2025</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1335675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3086BFD6-1476-4E47-9495-EA0288AAC6F9}" type="datetimeFigureOut">
              <a:rPr lang="es-PE" smtClean="0"/>
              <a:t>28/11/2025</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1088701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086BFD6-1476-4E47-9495-EA0288AAC6F9}" type="datetimeFigureOut">
              <a:rPr lang="es-PE" smtClean="0"/>
              <a:t>28/11/2025</a:t>
            </a:fld>
            <a:endParaRPr lang="es-PE"/>
          </a:p>
        </p:txBody>
      </p:sp>
      <p:sp>
        <p:nvSpPr>
          <p:cNvPr id="5" name="Footer Placeholder 4"/>
          <p:cNvSpPr>
            <a:spLocks noGrp="1"/>
          </p:cNvSpPr>
          <p:nvPr>
            <p:ph type="ftr" sz="quarter" idx="11"/>
          </p:nvPr>
        </p:nvSpPr>
        <p:spPr/>
        <p:txBody>
          <a:bodyPr/>
          <a:lstStyle/>
          <a:p>
            <a:endParaRPr lang="es-P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3792690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3086BFD6-1476-4E47-9495-EA0288AAC6F9}" type="datetimeFigureOut">
              <a:rPr lang="es-PE" smtClean="0"/>
              <a:t>28/11/2025</a:t>
            </a:fld>
            <a:endParaRPr lang="es-PE"/>
          </a:p>
        </p:txBody>
      </p:sp>
      <p:sp>
        <p:nvSpPr>
          <p:cNvPr id="5" name="Footer Placeholder 4"/>
          <p:cNvSpPr>
            <a:spLocks noGrp="1"/>
          </p:cNvSpPr>
          <p:nvPr>
            <p:ph type="ftr" sz="quarter" idx="11"/>
          </p:nvPr>
        </p:nvSpPr>
        <p:spPr/>
        <p:txBody>
          <a:bodyPr/>
          <a:lstStyle/>
          <a:p>
            <a:endParaRPr lang="es-P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CE21DE8-6900-4DDE-88C3-CBD3F4B6590B}" type="slidenum">
              <a:rPr lang="es-PE" smtClean="0"/>
              <a:t>‹Nº›</a:t>
            </a:fld>
            <a:endParaRPr lang="es-P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41339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3086BFD6-1476-4E47-9495-EA0288AAC6F9}" type="datetimeFigureOut">
              <a:rPr lang="es-PE" smtClean="0"/>
              <a:t>28/11/2025</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3128592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3086BFD6-1476-4E47-9495-EA0288AAC6F9}" type="datetimeFigureOut">
              <a:rPr lang="es-PE" smtClean="0"/>
              <a:t>28/11/2025</a:t>
            </a:fld>
            <a:endParaRPr lang="es-PE"/>
          </a:p>
        </p:txBody>
      </p:sp>
      <p:sp>
        <p:nvSpPr>
          <p:cNvPr id="6" name="Footer Placeholder 5"/>
          <p:cNvSpPr>
            <a:spLocks noGrp="1"/>
          </p:cNvSpPr>
          <p:nvPr>
            <p:ph type="ftr" sz="quarter" idx="11"/>
          </p:nvPr>
        </p:nvSpPr>
        <p:spPr/>
        <p:txBody>
          <a:bodyPr/>
          <a:lstStyle/>
          <a:p>
            <a:endParaRPr lang="es-P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21DE8-6900-4DDE-88C3-CBD3F4B6590B}" type="slidenum">
              <a:rPr lang="es-PE" smtClean="0"/>
              <a:t>‹Nº›</a:t>
            </a:fld>
            <a:endParaRPr lang="es-P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79019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los estilos de texto del patrón</a:t>
            </a:r>
          </a:p>
        </p:txBody>
      </p:sp>
      <p:sp>
        <p:nvSpPr>
          <p:cNvPr id="5" name="Date Placeholder 4"/>
          <p:cNvSpPr>
            <a:spLocks noGrp="1"/>
          </p:cNvSpPr>
          <p:nvPr>
            <p:ph type="dt" sz="half" idx="10"/>
          </p:nvPr>
        </p:nvSpPr>
        <p:spPr/>
        <p:txBody>
          <a:bodyPr/>
          <a:lstStyle/>
          <a:p>
            <a:fld id="{3086BFD6-1476-4E47-9495-EA0288AAC6F9}" type="datetimeFigureOut">
              <a:rPr lang="es-PE" smtClean="0"/>
              <a:t>28/11/2025</a:t>
            </a:fld>
            <a:endParaRPr lang="es-PE"/>
          </a:p>
        </p:txBody>
      </p:sp>
      <p:sp>
        <p:nvSpPr>
          <p:cNvPr id="6" name="Footer Placeholder 5"/>
          <p:cNvSpPr>
            <a:spLocks noGrp="1"/>
          </p:cNvSpPr>
          <p:nvPr>
            <p:ph type="ftr" sz="quarter" idx="11"/>
          </p:nvPr>
        </p:nvSpPr>
        <p:spPr/>
        <p:txBody>
          <a:bodyPr/>
          <a:lstStyle/>
          <a:p>
            <a:endParaRPr lang="es-P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2936411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86BFD6-1476-4E47-9495-EA0288AAC6F9}" type="datetimeFigureOut">
              <a:rPr lang="es-PE" smtClean="0"/>
              <a:t>28/11/2025</a:t>
            </a:fld>
            <a:endParaRPr lang="es-PE"/>
          </a:p>
        </p:txBody>
      </p:sp>
      <p:sp>
        <p:nvSpPr>
          <p:cNvPr id="5" name="Footer Placeholder 4"/>
          <p:cNvSpPr>
            <a:spLocks noGrp="1"/>
          </p:cNvSpPr>
          <p:nvPr>
            <p:ph type="ftr" sz="quarter" idx="11"/>
          </p:nvPr>
        </p:nvSpPr>
        <p:spPr/>
        <p:txBody>
          <a:bodyPr/>
          <a:lstStyle/>
          <a:p>
            <a:endParaRPr lang="es-P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1715041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086BFD6-1476-4E47-9495-EA0288AAC6F9}" type="datetimeFigureOut">
              <a:rPr lang="es-PE" smtClean="0"/>
              <a:t>28/11/2025</a:t>
            </a:fld>
            <a:endParaRPr lang="es-PE"/>
          </a:p>
        </p:txBody>
      </p:sp>
      <p:sp>
        <p:nvSpPr>
          <p:cNvPr id="5" name="Footer Placeholder 4"/>
          <p:cNvSpPr>
            <a:spLocks noGrp="1"/>
          </p:cNvSpPr>
          <p:nvPr>
            <p:ph type="ftr" sz="quarter" idx="11"/>
          </p:nvPr>
        </p:nvSpPr>
        <p:spPr/>
        <p:txBody>
          <a:bodyPr/>
          <a:lstStyle/>
          <a:p>
            <a:endParaRPr lang="es-P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CE21DE8-6900-4DDE-88C3-CBD3F4B6590B}" type="slidenum">
              <a:rPr lang="es-PE" smtClean="0"/>
              <a:t>‹Nº›</a:t>
            </a:fld>
            <a:endParaRPr lang="es-PE"/>
          </a:p>
        </p:txBody>
      </p:sp>
    </p:spTree>
    <p:extLst>
      <p:ext uri="{BB962C8B-B14F-4D97-AF65-F5344CB8AC3E}">
        <p14:creationId xmlns:p14="http://schemas.microsoft.com/office/powerpoint/2010/main" val="260671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086BFD6-1476-4E47-9495-EA0288AAC6F9}" type="datetimeFigureOut">
              <a:rPr lang="es-PE" smtClean="0"/>
              <a:t>28/11/2025</a:t>
            </a:fld>
            <a:endParaRPr lang="es-P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P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CE21DE8-6900-4DDE-88C3-CBD3F4B6590B}" type="slidenum">
              <a:rPr lang="es-PE" smtClean="0"/>
              <a:t>‹Nº›</a:t>
            </a:fld>
            <a:endParaRPr lang="es-PE"/>
          </a:p>
        </p:txBody>
      </p:sp>
    </p:spTree>
    <p:extLst>
      <p:ext uri="{BB962C8B-B14F-4D97-AF65-F5344CB8AC3E}">
        <p14:creationId xmlns:p14="http://schemas.microsoft.com/office/powerpoint/2010/main" val="1695355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FC7C1A3-8D88-F08B-14EC-915CA4BEBAAF}"/>
              </a:ext>
            </a:extLst>
          </p:cNvPr>
          <p:cNvPicPr>
            <a:picLocks noChangeAspect="1"/>
          </p:cNvPicPr>
          <p:nvPr/>
        </p:nvPicPr>
        <p:blipFill>
          <a:blip r:embed="rId2"/>
          <a:stretch>
            <a:fillRect/>
          </a:stretch>
        </p:blipFill>
        <p:spPr>
          <a:xfrm>
            <a:off x="8973945" y="5486438"/>
            <a:ext cx="2354601" cy="1026449"/>
          </a:xfrm>
          <a:prstGeom prst="rect">
            <a:avLst/>
          </a:prstGeom>
        </p:spPr>
      </p:pic>
      <p:pic>
        <p:nvPicPr>
          <p:cNvPr id="5" name="Imagen 4">
            <a:extLst>
              <a:ext uri="{FF2B5EF4-FFF2-40B4-BE49-F238E27FC236}">
                <a16:creationId xmlns:a16="http://schemas.microsoft.com/office/drawing/2014/main" id="{B1620633-0B0B-97D7-2203-EAEFEA3127C5}"/>
              </a:ext>
            </a:extLst>
          </p:cNvPr>
          <p:cNvPicPr>
            <a:picLocks noChangeAspect="1"/>
          </p:cNvPicPr>
          <p:nvPr/>
        </p:nvPicPr>
        <p:blipFill>
          <a:blip r:embed="rId3"/>
          <a:stretch>
            <a:fillRect/>
          </a:stretch>
        </p:blipFill>
        <p:spPr>
          <a:xfrm>
            <a:off x="5275489" y="3583899"/>
            <a:ext cx="1707768" cy="1707768"/>
          </a:xfrm>
          <a:prstGeom prst="rect">
            <a:avLst/>
          </a:prstGeom>
        </p:spPr>
      </p:pic>
      <p:pic>
        <p:nvPicPr>
          <p:cNvPr id="8" name="Imagen 7">
            <a:extLst>
              <a:ext uri="{FF2B5EF4-FFF2-40B4-BE49-F238E27FC236}">
                <a16:creationId xmlns:a16="http://schemas.microsoft.com/office/drawing/2014/main" id="{7BFEF73C-8355-2524-B639-D1B287FB82C5}"/>
              </a:ext>
            </a:extLst>
          </p:cNvPr>
          <p:cNvPicPr>
            <a:picLocks noChangeAspect="1"/>
          </p:cNvPicPr>
          <p:nvPr/>
        </p:nvPicPr>
        <p:blipFill>
          <a:blip r:embed="rId4"/>
          <a:stretch>
            <a:fillRect/>
          </a:stretch>
        </p:blipFill>
        <p:spPr>
          <a:xfrm>
            <a:off x="545600" y="5450842"/>
            <a:ext cx="1142434" cy="1142434"/>
          </a:xfrm>
          <a:prstGeom prst="rect">
            <a:avLst/>
          </a:prstGeom>
        </p:spPr>
      </p:pic>
      <p:pic>
        <p:nvPicPr>
          <p:cNvPr id="9" name="Imagen 8">
            <a:extLst>
              <a:ext uri="{FF2B5EF4-FFF2-40B4-BE49-F238E27FC236}">
                <a16:creationId xmlns:a16="http://schemas.microsoft.com/office/drawing/2014/main" id="{04BC6F31-6DB4-7E89-88BC-402CDDA32402}"/>
              </a:ext>
            </a:extLst>
          </p:cNvPr>
          <p:cNvPicPr>
            <a:picLocks noChangeAspect="1"/>
          </p:cNvPicPr>
          <p:nvPr/>
        </p:nvPicPr>
        <p:blipFill>
          <a:blip r:embed="rId5"/>
          <a:stretch>
            <a:fillRect/>
          </a:stretch>
        </p:blipFill>
        <p:spPr>
          <a:xfrm>
            <a:off x="6933054" y="5357385"/>
            <a:ext cx="1532536" cy="1284553"/>
          </a:xfrm>
          <a:prstGeom prst="rect">
            <a:avLst/>
          </a:prstGeom>
        </p:spPr>
      </p:pic>
      <p:pic>
        <p:nvPicPr>
          <p:cNvPr id="10" name="Imagen 9">
            <a:extLst>
              <a:ext uri="{FF2B5EF4-FFF2-40B4-BE49-F238E27FC236}">
                <a16:creationId xmlns:a16="http://schemas.microsoft.com/office/drawing/2014/main" id="{F94AC29E-C04F-D9B7-BE74-80B38CB4EC19}"/>
              </a:ext>
            </a:extLst>
          </p:cNvPr>
          <p:cNvPicPr>
            <a:picLocks noChangeAspect="1"/>
          </p:cNvPicPr>
          <p:nvPr/>
        </p:nvPicPr>
        <p:blipFill>
          <a:blip r:embed="rId6"/>
          <a:stretch>
            <a:fillRect/>
          </a:stretch>
        </p:blipFill>
        <p:spPr>
          <a:xfrm>
            <a:off x="3857435" y="5495633"/>
            <a:ext cx="2567264" cy="1097643"/>
          </a:xfrm>
          <a:prstGeom prst="rect">
            <a:avLst/>
          </a:prstGeom>
        </p:spPr>
      </p:pic>
      <p:sp>
        <p:nvSpPr>
          <p:cNvPr id="11" name="Rectángulo: esquinas redondeadas 10">
            <a:extLst>
              <a:ext uri="{FF2B5EF4-FFF2-40B4-BE49-F238E27FC236}">
                <a16:creationId xmlns:a16="http://schemas.microsoft.com/office/drawing/2014/main" id="{3ED48FF9-D3F6-7B20-E084-C59CEF384F31}"/>
              </a:ext>
            </a:extLst>
          </p:cNvPr>
          <p:cNvSpPr/>
          <p:nvPr/>
        </p:nvSpPr>
        <p:spPr>
          <a:xfrm>
            <a:off x="503553" y="-212601"/>
            <a:ext cx="11657306" cy="437820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5400" dirty="0" err="1">
                <a:ln w="0"/>
                <a:solidFill>
                  <a:schemeClr val="tx1"/>
                </a:solidFill>
                <a:effectLst>
                  <a:outerShdw blurRad="38100" dist="19050" dir="2700000" algn="tl" rotWithShape="0">
                    <a:schemeClr val="dk1">
                      <a:alpha val="40000"/>
                    </a:schemeClr>
                  </a:outerShdw>
                </a:effectLst>
                <a:latin typeface="Bodoni MT Black" panose="02070A03080606020203" pitchFamily="18" charset="0"/>
              </a:rPr>
              <a:t>Décimoprimero</a:t>
            </a:r>
            <a:r>
              <a:rPr lang="es-ES" sz="5400" dirty="0">
                <a:ln w="0"/>
                <a:solidFill>
                  <a:schemeClr val="tx1"/>
                </a:solidFill>
                <a:effectLst>
                  <a:outerShdw blurRad="38100" dist="19050" dir="2700000" algn="tl" rotWithShape="0">
                    <a:schemeClr val="dk1">
                      <a:alpha val="40000"/>
                    </a:schemeClr>
                  </a:outerShdw>
                </a:effectLst>
                <a:latin typeface="Bodoni MT Black" panose="02070A03080606020203" pitchFamily="18" charset="0"/>
              </a:rPr>
              <a:t> sesión ordinaria de la Instancia De Articulación Local De Desarrollo E Inclusión Social IAL DIS LAMAY 2025</a:t>
            </a:r>
            <a:endParaRPr lang="es-PE" sz="5400" dirty="0">
              <a:ln w="0"/>
              <a:solidFill>
                <a:schemeClr val="tx1"/>
              </a:solidFill>
              <a:effectLst>
                <a:outerShdw blurRad="38100" dist="19050" dir="2700000" algn="tl" rotWithShape="0">
                  <a:schemeClr val="dk1">
                    <a:alpha val="40000"/>
                  </a:schemeClr>
                </a:outerShdw>
              </a:effectLst>
              <a:latin typeface="Bodoni MT Black" panose="02070A03080606020203" pitchFamily="18" charset="0"/>
            </a:endParaRPr>
          </a:p>
        </p:txBody>
      </p:sp>
      <p:pic>
        <p:nvPicPr>
          <p:cNvPr id="12" name="Imagen 11">
            <a:extLst>
              <a:ext uri="{FF2B5EF4-FFF2-40B4-BE49-F238E27FC236}">
                <a16:creationId xmlns:a16="http://schemas.microsoft.com/office/drawing/2014/main" id="{87FDB6A7-6CA9-0679-3DBF-D94B30F56B29}"/>
              </a:ext>
            </a:extLst>
          </p:cNvPr>
          <p:cNvPicPr>
            <a:picLocks noChangeAspect="1"/>
          </p:cNvPicPr>
          <p:nvPr/>
        </p:nvPicPr>
        <p:blipFill>
          <a:blip r:embed="rId7"/>
          <a:stretch>
            <a:fillRect/>
          </a:stretch>
        </p:blipFill>
        <p:spPr>
          <a:xfrm>
            <a:off x="2196389" y="5486438"/>
            <a:ext cx="1097643" cy="1097643"/>
          </a:xfrm>
          <a:prstGeom prst="rect">
            <a:avLst/>
          </a:prstGeom>
        </p:spPr>
      </p:pic>
    </p:spTree>
    <p:extLst>
      <p:ext uri="{BB962C8B-B14F-4D97-AF65-F5344CB8AC3E}">
        <p14:creationId xmlns:p14="http://schemas.microsoft.com/office/powerpoint/2010/main" val="3646031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24E5FFE-3724-79AA-D4DF-39297EBD2974}"/>
              </a:ext>
            </a:extLst>
          </p:cNvPr>
          <p:cNvPicPr>
            <a:picLocks noChangeAspect="1"/>
          </p:cNvPicPr>
          <p:nvPr/>
        </p:nvPicPr>
        <p:blipFill>
          <a:blip r:embed="rId2"/>
          <a:stretch>
            <a:fillRect/>
          </a:stretch>
        </p:blipFill>
        <p:spPr>
          <a:xfrm>
            <a:off x="9776838" y="5637752"/>
            <a:ext cx="2354601" cy="1026449"/>
          </a:xfrm>
          <a:prstGeom prst="rect">
            <a:avLst/>
          </a:prstGeom>
        </p:spPr>
      </p:pic>
      <p:pic>
        <p:nvPicPr>
          <p:cNvPr id="6" name="Imagen 5">
            <a:extLst>
              <a:ext uri="{FF2B5EF4-FFF2-40B4-BE49-F238E27FC236}">
                <a16:creationId xmlns:a16="http://schemas.microsoft.com/office/drawing/2014/main" id="{B2440283-3AF0-F734-CF22-89EA08571644}"/>
              </a:ext>
            </a:extLst>
          </p:cNvPr>
          <p:cNvPicPr>
            <a:picLocks noChangeAspect="1"/>
          </p:cNvPicPr>
          <p:nvPr/>
        </p:nvPicPr>
        <p:blipFill>
          <a:blip r:embed="rId3"/>
          <a:stretch>
            <a:fillRect/>
          </a:stretch>
        </p:blipFill>
        <p:spPr>
          <a:xfrm>
            <a:off x="3544664" y="5500182"/>
            <a:ext cx="1097643" cy="1097643"/>
          </a:xfrm>
          <a:prstGeom prst="rect">
            <a:avLst/>
          </a:prstGeom>
        </p:spPr>
      </p:pic>
      <p:pic>
        <p:nvPicPr>
          <p:cNvPr id="7" name="Imagen 6">
            <a:extLst>
              <a:ext uri="{FF2B5EF4-FFF2-40B4-BE49-F238E27FC236}">
                <a16:creationId xmlns:a16="http://schemas.microsoft.com/office/drawing/2014/main" id="{C7FAD882-6835-8F1F-1EB3-BDCBEB7E035E}"/>
              </a:ext>
            </a:extLst>
          </p:cNvPr>
          <p:cNvPicPr>
            <a:picLocks noChangeAspect="1"/>
          </p:cNvPicPr>
          <p:nvPr/>
        </p:nvPicPr>
        <p:blipFill>
          <a:blip r:embed="rId4"/>
          <a:stretch>
            <a:fillRect/>
          </a:stretch>
        </p:blipFill>
        <p:spPr>
          <a:xfrm>
            <a:off x="545600" y="5450842"/>
            <a:ext cx="1142434" cy="1142434"/>
          </a:xfrm>
          <a:prstGeom prst="flowChartConnector">
            <a:avLst/>
          </a:prstGeom>
        </p:spPr>
      </p:pic>
      <p:pic>
        <p:nvPicPr>
          <p:cNvPr id="8" name="Imagen 7">
            <a:extLst>
              <a:ext uri="{FF2B5EF4-FFF2-40B4-BE49-F238E27FC236}">
                <a16:creationId xmlns:a16="http://schemas.microsoft.com/office/drawing/2014/main" id="{E235A692-46A1-E7C2-697D-BEBDA2E42D86}"/>
              </a:ext>
            </a:extLst>
          </p:cNvPr>
          <p:cNvPicPr>
            <a:picLocks noChangeAspect="1"/>
          </p:cNvPicPr>
          <p:nvPr/>
        </p:nvPicPr>
        <p:blipFill>
          <a:blip r:embed="rId5"/>
          <a:stretch>
            <a:fillRect/>
          </a:stretch>
        </p:blipFill>
        <p:spPr>
          <a:xfrm>
            <a:off x="8022105" y="5495633"/>
            <a:ext cx="1532536" cy="1284553"/>
          </a:xfrm>
          <a:prstGeom prst="rect">
            <a:avLst/>
          </a:prstGeom>
        </p:spPr>
      </p:pic>
      <p:pic>
        <p:nvPicPr>
          <p:cNvPr id="9" name="Imagen 8">
            <a:extLst>
              <a:ext uri="{FF2B5EF4-FFF2-40B4-BE49-F238E27FC236}">
                <a16:creationId xmlns:a16="http://schemas.microsoft.com/office/drawing/2014/main" id="{52D14E44-3296-C5C1-EA28-CAC08FB6093B}"/>
              </a:ext>
            </a:extLst>
          </p:cNvPr>
          <p:cNvPicPr>
            <a:picLocks noChangeAspect="1"/>
          </p:cNvPicPr>
          <p:nvPr/>
        </p:nvPicPr>
        <p:blipFill>
          <a:blip r:embed="rId6"/>
          <a:stretch>
            <a:fillRect/>
          </a:stretch>
        </p:blipFill>
        <p:spPr>
          <a:xfrm>
            <a:off x="5048574" y="5495633"/>
            <a:ext cx="2567264" cy="1097643"/>
          </a:xfrm>
          <a:prstGeom prst="rect">
            <a:avLst/>
          </a:prstGeom>
        </p:spPr>
      </p:pic>
      <p:pic>
        <p:nvPicPr>
          <p:cNvPr id="10" name="Imagen 9">
            <a:extLst>
              <a:ext uri="{FF2B5EF4-FFF2-40B4-BE49-F238E27FC236}">
                <a16:creationId xmlns:a16="http://schemas.microsoft.com/office/drawing/2014/main" id="{ADCD7E4E-17A9-35F8-2E11-D5141EFCE895}"/>
              </a:ext>
            </a:extLst>
          </p:cNvPr>
          <p:cNvPicPr>
            <a:picLocks noChangeAspect="1"/>
          </p:cNvPicPr>
          <p:nvPr/>
        </p:nvPicPr>
        <p:blipFill>
          <a:blip r:embed="rId7"/>
          <a:stretch>
            <a:fillRect/>
          </a:stretch>
        </p:blipFill>
        <p:spPr>
          <a:xfrm>
            <a:off x="2040754" y="5495633"/>
            <a:ext cx="1097643" cy="1097643"/>
          </a:xfrm>
          <a:prstGeom prst="rect">
            <a:avLst/>
          </a:prstGeom>
        </p:spPr>
      </p:pic>
      <p:sp>
        <p:nvSpPr>
          <p:cNvPr id="11" name="Rectángulo: esquinas redondeadas 10">
            <a:extLst>
              <a:ext uri="{FF2B5EF4-FFF2-40B4-BE49-F238E27FC236}">
                <a16:creationId xmlns:a16="http://schemas.microsoft.com/office/drawing/2014/main" id="{490287DE-C353-009B-DB0C-EC7D142EA2B7}"/>
              </a:ext>
            </a:extLst>
          </p:cNvPr>
          <p:cNvSpPr/>
          <p:nvPr/>
        </p:nvSpPr>
        <p:spPr>
          <a:xfrm>
            <a:off x="2024193" y="449139"/>
            <a:ext cx="9622207" cy="458958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 sz="3200" b="1" dirty="0">
                <a:solidFill>
                  <a:srgbClr val="C00000"/>
                </a:solidFill>
              </a:rPr>
              <a:t>AGENDA:</a:t>
            </a:r>
          </a:p>
          <a:p>
            <a:pPr algn="just"/>
            <a:endParaRPr lang="es-ES" sz="3200" b="1" dirty="0">
              <a:solidFill>
                <a:srgbClr val="C00000"/>
              </a:solidFill>
            </a:endParaRPr>
          </a:p>
          <a:p>
            <a:pPr algn="just"/>
            <a:r>
              <a:rPr lang="es-ES" sz="2000" b="1" dirty="0">
                <a:solidFill>
                  <a:srgbClr val="C00000"/>
                </a:solidFill>
              </a:rPr>
              <a:t>1. 	SEGUIMIENTO DE LOS ACUERDOS ANTERIORES</a:t>
            </a:r>
          </a:p>
          <a:p>
            <a:pPr algn="just"/>
            <a:endParaRPr lang="es-ES" sz="2000" b="1" dirty="0">
              <a:solidFill>
                <a:srgbClr val="C00000"/>
              </a:solidFill>
            </a:endParaRPr>
          </a:p>
          <a:p>
            <a:pPr algn="just"/>
            <a:r>
              <a:rPr lang="es-ES" sz="2000" b="1" dirty="0">
                <a:solidFill>
                  <a:srgbClr val="C00000"/>
                </a:solidFill>
              </a:rPr>
              <a:t>2. 	SEGUIMIENTO Y ACTUALIZACION DE LOS CASOS DE ANEMIA	</a:t>
            </a:r>
          </a:p>
          <a:p>
            <a:pPr algn="just"/>
            <a:r>
              <a:rPr lang="es-ES" sz="2000" b="1" dirty="0">
                <a:solidFill>
                  <a:srgbClr val="C00000"/>
                </a:solidFill>
              </a:rPr>
              <a:t>	</a:t>
            </a:r>
          </a:p>
          <a:p>
            <a:pPr marL="457200" indent="-457200" algn="just">
              <a:buAutoNum type="arabicPeriod" startAt="3"/>
            </a:pPr>
            <a:r>
              <a:rPr lang="es-ES" sz="2000" b="1" dirty="0">
                <a:solidFill>
                  <a:srgbClr val="C00000"/>
                </a:solidFill>
              </a:rPr>
              <a:t>INFORME DE LOS MIEMBROS DE LA IAL-DIS/CDS	</a:t>
            </a:r>
          </a:p>
          <a:p>
            <a:pPr algn="just"/>
            <a:endParaRPr lang="es-ES" sz="2000" b="1" dirty="0">
              <a:solidFill>
                <a:srgbClr val="C00000"/>
              </a:solidFill>
            </a:endParaRPr>
          </a:p>
          <a:p>
            <a:pPr algn="just"/>
            <a:r>
              <a:rPr lang="es-ES" sz="2000" b="1" dirty="0">
                <a:solidFill>
                  <a:srgbClr val="C00000"/>
                </a:solidFill>
              </a:rPr>
              <a:t>4.  Análisis del avance de indicadores y/o productos del premio nacional “Sello Municipal 2025”-MIDIS.	</a:t>
            </a:r>
          </a:p>
          <a:p>
            <a:pPr algn="just"/>
            <a:endParaRPr lang="es-PE" sz="2000" b="1" dirty="0">
              <a:solidFill>
                <a:srgbClr val="C00000"/>
              </a:solidFill>
            </a:endParaRPr>
          </a:p>
        </p:txBody>
      </p:sp>
    </p:spTree>
    <p:extLst>
      <p:ext uri="{BB962C8B-B14F-4D97-AF65-F5344CB8AC3E}">
        <p14:creationId xmlns:p14="http://schemas.microsoft.com/office/powerpoint/2010/main" val="3107308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197DB5-BD3B-28F3-DDEC-8388ABB995CA}"/>
              </a:ext>
            </a:extLst>
          </p:cNvPr>
          <p:cNvSpPr>
            <a:spLocks noGrp="1"/>
          </p:cNvSpPr>
          <p:nvPr>
            <p:ph type="title"/>
          </p:nvPr>
        </p:nvSpPr>
        <p:spPr>
          <a:xfrm>
            <a:off x="1754726" y="557589"/>
            <a:ext cx="8219008" cy="1135743"/>
          </a:xfrm>
        </p:spPr>
        <p:txBody>
          <a:bodyPr>
            <a:normAutofit fontScale="90000"/>
          </a:bodyPr>
          <a:lstStyle/>
          <a:p>
            <a:r>
              <a:rPr lang="es-ES" sz="3600" b="1" dirty="0">
                <a:solidFill>
                  <a:srgbClr val="C00000"/>
                </a:solidFill>
              </a:rPr>
              <a:t>TEMA </a:t>
            </a:r>
            <a:r>
              <a:rPr lang="es-ES" b="1" dirty="0">
                <a:solidFill>
                  <a:srgbClr val="C00000"/>
                </a:solidFill>
              </a:rPr>
              <a:t>1</a:t>
            </a:r>
            <a:r>
              <a:rPr lang="es-ES" sz="3600" b="1" dirty="0">
                <a:solidFill>
                  <a:srgbClr val="C00000"/>
                </a:solidFill>
              </a:rPr>
              <a:t>. SEGUIMIENTO DE LOS ACUERDOS ANTERIORES</a:t>
            </a:r>
            <a:br>
              <a:rPr lang="es-ES" sz="3600" b="1" dirty="0">
                <a:solidFill>
                  <a:srgbClr val="C00000"/>
                </a:solidFill>
              </a:rPr>
            </a:br>
            <a:endParaRPr lang="es-PE" dirty="0"/>
          </a:p>
        </p:txBody>
      </p:sp>
      <p:sp>
        <p:nvSpPr>
          <p:cNvPr id="3" name="Marcador de contenido 2">
            <a:extLst>
              <a:ext uri="{FF2B5EF4-FFF2-40B4-BE49-F238E27FC236}">
                <a16:creationId xmlns:a16="http://schemas.microsoft.com/office/drawing/2014/main" id="{39336080-6C0D-9665-8C81-CFBD73ACB0F5}"/>
              </a:ext>
            </a:extLst>
          </p:cNvPr>
          <p:cNvSpPr>
            <a:spLocks noGrp="1"/>
          </p:cNvSpPr>
          <p:nvPr>
            <p:ph idx="1"/>
          </p:nvPr>
        </p:nvSpPr>
        <p:spPr>
          <a:xfrm>
            <a:off x="1828800" y="1768810"/>
            <a:ext cx="9745133" cy="3497457"/>
          </a:xfrm>
        </p:spPr>
        <p:txBody>
          <a:bodyPr>
            <a:normAutofit/>
          </a:bodyPr>
          <a:lstStyle/>
          <a:p>
            <a:pPr marL="342900" lvl="0" indent="-342900" algn="just">
              <a:spcBef>
                <a:spcPts val="900"/>
              </a:spcBef>
              <a:spcAft>
                <a:spcPts val="0"/>
              </a:spcAft>
              <a:buSzPts val="1100"/>
              <a:buFont typeface="+mj-lt"/>
              <a:buAutoNum type="arabicPeriod"/>
              <a:tabLst>
                <a:tab pos="292735" algn="l"/>
              </a:tabLst>
            </a:pPr>
            <a:r>
              <a:rPr lang="es-ES" sz="1800" b="0" kern="0" spc="0" dirty="0">
                <a:effectLst/>
                <a:latin typeface="Calibri" panose="020F0502020204030204" pitchFamily="34" charset="0"/>
                <a:ea typeface="Arial" panose="020B0604020202020204" pitchFamily="34" charset="0"/>
              </a:rPr>
              <a:t>El presidente de la mesa técnica en coordinación con ATM de la municipalidad se compromete para poder dar solución al tema del mantenimiento sobre el problema de agua del Establecimiento de Salud.</a:t>
            </a:r>
            <a:endParaRPr lang="es-PE" sz="1800" b="1" kern="0" spc="0" dirty="0">
              <a:effectLst/>
              <a:latin typeface="Arial" panose="020B0604020202020204" pitchFamily="34" charset="0"/>
              <a:ea typeface="Arial" panose="020B0604020202020204" pitchFamily="34" charset="0"/>
            </a:endParaRPr>
          </a:p>
          <a:p>
            <a:pPr marL="342900" lvl="0" indent="-342900" algn="just">
              <a:spcBef>
                <a:spcPts val="900"/>
              </a:spcBef>
              <a:spcAft>
                <a:spcPts val="0"/>
              </a:spcAft>
              <a:buSzPts val="1100"/>
              <a:buFont typeface="+mj-lt"/>
              <a:buAutoNum type="arabicPeriod"/>
              <a:tabLst>
                <a:tab pos="292735" algn="l"/>
              </a:tabLst>
            </a:pPr>
            <a:r>
              <a:rPr lang="es-ES" sz="1800" b="0" kern="0" spc="0" dirty="0">
                <a:effectLst/>
                <a:latin typeface="Calibri" panose="020F0502020204030204" pitchFamily="34" charset="0"/>
                <a:ea typeface="Arial" panose="020B0604020202020204" pitchFamily="34" charset="0"/>
              </a:rPr>
              <a:t>El presidente de la mesa técnica se compromete a reforzar la petición sobre la gestión de guardianía para el C.S de Lamay a la red norte.</a:t>
            </a:r>
            <a:endParaRPr lang="es-PE" sz="1800" b="1" kern="0" spc="0" dirty="0">
              <a:effectLst/>
              <a:latin typeface="Arial" panose="020B0604020202020204" pitchFamily="34" charset="0"/>
              <a:ea typeface="Arial" panose="020B0604020202020204" pitchFamily="34" charset="0"/>
            </a:endParaRPr>
          </a:p>
          <a:p>
            <a:pPr marL="342900" lvl="0" indent="-342900" algn="just">
              <a:spcBef>
                <a:spcPts val="900"/>
              </a:spcBef>
              <a:spcAft>
                <a:spcPts val="0"/>
              </a:spcAft>
              <a:buSzPts val="1100"/>
              <a:buFont typeface="+mj-lt"/>
              <a:buAutoNum type="arabicPeriod"/>
              <a:tabLst>
                <a:tab pos="292735" algn="l"/>
              </a:tabLst>
            </a:pPr>
            <a:r>
              <a:rPr lang="es-ES" sz="1800" b="0" kern="0" spc="0" dirty="0">
                <a:effectLst/>
                <a:latin typeface="Calibri" panose="020F0502020204030204" pitchFamily="34" charset="0"/>
                <a:ea typeface="Arial" panose="020B0604020202020204" pitchFamily="34" charset="0"/>
              </a:rPr>
              <a:t>La primera autoridad se compromete a Realizar gestiones a Electro Sur Este para la ampliación de alumbrado público en las inmediaciones del C.S de Lamay.</a:t>
            </a:r>
            <a:endParaRPr lang="es-PE" sz="1800" b="1" kern="0" spc="0" dirty="0">
              <a:effectLst/>
              <a:latin typeface="Arial" panose="020B0604020202020204" pitchFamily="34" charset="0"/>
              <a:ea typeface="Arial" panose="020B0604020202020204" pitchFamily="34" charset="0"/>
            </a:endParaRPr>
          </a:p>
          <a:p>
            <a:pPr marL="342900" lvl="0" indent="-342900" algn="just">
              <a:spcBef>
                <a:spcPts val="900"/>
              </a:spcBef>
              <a:spcAft>
                <a:spcPts val="0"/>
              </a:spcAft>
              <a:buSzPts val="1100"/>
              <a:buFont typeface="+mj-lt"/>
              <a:buAutoNum type="arabicPeriod"/>
              <a:tabLst>
                <a:tab pos="292735" algn="l"/>
              </a:tabLst>
            </a:pPr>
            <a:r>
              <a:rPr lang="es-ES" sz="1800" b="0" kern="0" spc="0" dirty="0">
                <a:effectLst/>
                <a:latin typeface="Calibri" panose="020F0502020204030204" pitchFamily="34" charset="0"/>
                <a:ea typeface="Arial" panose="020B0604020202020204" pitchFamily="34" charset="0"/>
              </a:rPr>
              <a:t>Todos los miembros de la IAL se comprometen a concientizar desde sus instancias sobre el cuidado del agua.</a:t>
            </a:r>
            <a:endParaRPr lang="es-PE" sz="1800" b="1" kern="0" spc="0" dirty="0">
              <a:effectLst/>
              <a:latin typeface="Arial" panose="020B0604020202020204" pitchFamily="34" charset="0"/>
              <a:ea typeface="Arial" panose="020B0604020202020204" pitchFamily="34" charset="0"/>
            </a:endParaRPr>
          </a:p>
        </p:txBody>
      </p:sp>
      <p:pic>
        <p:nvPicPr>
          <p:cNvPr id="4" name="Imagen 3">
            <a:extLst>
              <a:ext uri="{FF2B5EF4-FFF2-40B4-BE49-F238E27FC236}">
                <a16:creationId xmlns:a16="http://schemas.microsoft.com/office/drawing/2014/main" id="{C6FE9DC8-806D-3679-7FEA-5287C2314A53}"/>
              </a:ext>
            </a:extLst>
          </p:cNvPr>
          <p:cNvPicPr>
            <a:picLocks noChangeAspect="1"/>
          </p:cNvPicPr>
          <p:nvPr/>
        </p:nvPicPr>
        <p:blipFill>
          <a:blip r:embed="rId2"/>
          <a:stretch>
            <a:fillRect/>
          </a:stretch>
        </p:blipFill>
        <p:spPr>
          <a:xfrm>
            <a:off x="9776838" y="5637752"/>
            <a:ext cx="2354601" cy="1026449"/>
          </a:xfrm>
          <a:prstGeom prst="rect">
            <a:avLst/>
          </a:prstGeom>
        </p:spPr>
      </p:pic>
      <p:pic>
        <p:nvPicPr>
          <p:cNvPr id="5" name="Imagen 4">
            <a:extLst>
              <a:ext uri="{FF2B5EF4-FFF2-40B4-BE49-F238E27FC236}">
                <a16:creationId xmlns:a16="http://schemas.microsoft.com/office/drawing/2014/main" id="{D912AAE7-0644-F9F2-46FD-0E2E25663730}"/>
              </a:ext>
            </a:extLst>
          </p:cNvPr>
          <p:cNvPicPr>
            <a:picLocks noChangeAspect="1"/>
          </p:cNvPicPr>
          <p:nvPr/>
        </p:nvPicPr>
        <p:blipFill>
          <a:blip r:embed="rId3"/>
          <a:stretch>
            <a:fillRect/>
          </a:stretch>
        </p:blipFill>
        <p:spPr>
          <a:xfrm>
            <a:off x="3544664" y="5500182"/>
            <a:ext cx="1097643" cy="1097643"/>
          </a:xfrm>
          <a:prstGeom prst="rect">
            <a:avLst/>
          </a:prstGeom>
        </p:spPr>
      </p:pic>
      <p:pic>
        <p:nvPicPr>
          <p:cNvPr id="6" name="Imagen 5">
            <a:extLst>
              <a:ext uri="{FF2B5EF4-FFF2-40B4-BE49-F238E27FC236}">
                <a16:creationId xmlns:a16="http://schemas.microsoft.com/office/drawing/2014/main" id="{63B13F9C-CD11-BD39-8304-9DF5940EC3ED}"/>
              </a:ext>
            </a:extLst>
          </p:cNvPr>
          <p:cNvPicPr>
            <a:picLocks noChangeAspect="1"/>
          </p:cNvPicPr>
          <p:nvPr/>
        </p:nvPicPr>
        <p:blipFill>
          <a:blip r:embed="rId4"/>
          <a:stretch>
            <a:fillRect/>
          </a:stretch>
        </p:blipFill>
        <p:spPr>
          <a:xfrm>
            <a:off x="545600" y="5450842"/>
            <a:ext cx="1142434" cy="1142434"/>
          </a:xfrm>
          <a:prstGeom prst="rect">
            <a:avLst/>
          </a:prstGeom>
        </p:spPr>
      </p:pic>
      <p:pic>
        <p:nvPicPr>
          <p:cNvPr id="7" name="Imagen 6">
            <a:extLst>
              <a:ext uri="{FF2B5EF4-FFF2-40B4-BE49-F238E27FC236}">
                <a16:creationId xmlns:a16="http://schemas.microsoft.com/office/drawing/2014/main" id="{961625AC-6F5B-3B0B-1C20-F8662638517D}"/>
              </a:ext>
            </a:extLst>
          </p:cNvPr>
          <p:cNvPicPr>
            <a:picLocks noChangeAspect="1"/>
          </p:cNvPicPr>
          <p:nvPr/>
        </p:nvPicPr>
        <p:blipFill>
          <a:blip r:embed="rId5"/>
          <a:stretch>
            <a:fillRect/>
          </a:stretch>
        </p:blipFill>
        <p:spPr>
          <a:xfrm>
            <a:off x="8022105" y="5495633"/>
            <a:ext cx="1532536" cy="1284553"/>
          </a:xfrm>
          <a:prstGeom prst="rect">
            <a:avLst/>
          </a:prstGeom>
        </p:spPr>
      </p:pic>
      <p:pic>
        <p:nvPicPr>
          <p:cNvPr id="8" name="Imagen 7">
            <a:extLst>
              <a:ext uri="{FF2B5EF4-FFF2-40B4-BE49-F238E27FC236}">
                <a16:creationId xmlns:a16="http://schemas.microsoft.com/office/drawing/2014/main" id="{6485AFDB-7541-52AF-F8CF-563724FF69F1}"/>
              </a:ext>
            </a:extLst>
          </p:cNvPr>
          <p:cNvPicPr>
            <a:picLocks noChangeAspect="1"/>
          </p:cNvPicPr>
          <p:nvPr/>
        </p:nvPicPr>
        <p:blipFill>
          <a:blip r:embed="rId6"/>
          <a:stretch>
            <a:fillRect/>
          </a:stretch>
        </p:blipFill>
        <p:spPr>
          <a:xfrm>
            <a:off x="5048574" y="5495633"/>
            <a:ext cx="2567264" cy="1097643"/>
          </a:xfrm>
          <a:prstGeom prst="rect">
            <a:avLst/>
          </a:prstGeom>
        </p:spPr>
      </p:pic>
      <p:pic>
        <p:nvPicPr>
          <p:cNvPr id="9" name="Imagen 8">
            <a:extLst>
              <a:ext uri="{FF2B5EF4-FFF2-40B4-BE49-F238E27FC236}">
                <a16:creationId xmlns:a16="http://schemas.microsoft.com/office/drawing/2014/main" id="{DA8077CC-8952-6EE8-C0F4-F51EBAE74372}"/>
              </a:ext>
            </a:extLst>
          </p:cNvPr>
          <p:cNvPicPr>
            <a:picLocks noChangeAspect="1"/>
          </p:cNvPicPr>
          <p:nvPr/>
        </p:nvPicPr>
        <p:blipFill>
          <a:blip r:embed="rId7"/>
          <a:stretch>
            <a:fillRect/>
          </a:stretch>
        </p:blipFill>
        <p:spPr>
          <a:xfrm>
            <a:off x="2040754" y="5495633"/>
            <a:ext cx="1097643" cy="1097643"/>
          </a:xfrm>
          <a:prstGeom prst="rect">
            <a:avLst/>
          </a:prstGeom>
        </p:spPr>
      </p:pic>
    </p:spTree>
    <p:extLst>
      <p:ext uri="{BB962C8B-B14F-4D97-AF65-F5344CB8AC3E}">
        <p14:creationId xmlns:p14="http://schemas.microsoft.com/office/powerpoint/2010/main" val="1060214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45A7637-2A2C-4950-B6EC-CC147E8EC116}"/>
              </a:ext>
            </a:extLst>
          </p:cNvPr>
          <p:cNvSpPr>
            <a:spLocks noGrp="1"/>
          </p:cNvSpPr>
          <p:nvPr>
            <p:ph type="title"/>
          </p:nvPr>
        </p:nvSpPr>
        <p:spPr/>
        <p:txBody>
          <a:bodyPr/>
          <a:lstStyle/>
          <a:p>
            <a:endParaRPr lang="es-PE"/>
          </a:p>
        </p:txBody>
      </p:sp>
      <p:sp>
        <p:nvSpPr>
          <p:cNvPr id="3" name="Marcador de contenido 2">
            <a:extLst>
              <a:ext uri="{FF2B5EF4-FFF2-40B4-BE49-F238E27FC236}">
                <a16:creationId xmlns:a16="http://schemas.microsoft.com/office/drawing/2014/main" id="{E512E780-46BD-4FAF-985C-91873CEF5A5F}"/>
              </a:ext>
            </a:extLst>
          </p:cNvPr>
          <p:cNvSpPr>
            <a:spLocks noGrp="1"/>
          </p:cNvSpPr>
          <p:nvPr>
            <p:ph idx="1"/>
          </p:nvPr>
        </p:nvSpPr>
        <p:spPr/>
        <p:txBody>
          <a:bodyPr>
            <a:normAutofit/>
          </a:bodyPr>
          <a:lstStyle/>
          <a:p>
            <a:pPr marL="0" indent="0">
              <a:buNone/>
            </a:pPr>
            <a:r>
              <a:rPr lang="es-MX" sz="3200" dirty="0"/>
              <a:t>lamay.municipalidad@gmail.com</a:t>
            </a:r>
            <a:endParaRPr lang="es-PE" sz="3200" dirty="0"/>
          </a:p>
        </p:txBody>
      </p:sp>
    </p:spTree>
    <p:extLst>
      <p:ext uri="{BB962C8B-B14F-4D97-AF65-F5344CB8AC3E}">
        <p14:creationId xmlns:p14="http://schemas.microsoft.com/office/powerpoint/2010/main" val="2481566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A2BC1E4-1CBA-E1C6-3F47-922E052D455D}"/>
              </a:ext>
            </a:extLst>
          </p:cNvPr>
          <p:cNvSpPr>
            <a:spLocks noGrp="1"/>
          </p:cNvSpPr>
          <p:nvPr>
            <p:ph idx="1"/>
          </p:nvPr>
        </p:nvSpPr>
        <p:spPr>
          <a:xfrm>
            <a:off x="1451429" y="595087"/>
            <a:ext cx="10406743" cy="4194628"/>
          </a:xfrm>
        </p:spPr>
        <p:txBody>
          <a:bodyPr>
            <a:normAutofit/>
          </a:bodyPr>
          <a:lstStyle/>
          <a:p>
            <a:pPr marL="0" indent="0" algn="just">
              <a:buNone/>
            </a:pPr>
            <a:r>
              <a:rPr lang="es-ES" sz="2800" b="1" dirty="0">
                <a:solidFill>
                  <a:srgbClr val="C00000"/>
                </a:solidFill>
              </a:rPr>
              <a:t>TEMA 2. SEGUIMIENTO Y ACTUALIZACION DE LOS CASOS DE ANEMIA</a:t>
            </a:r>
          </a:p>
          <a:p>
            <a:pPr marL="0" indent="0" algn="just">
              <a:buNone/>
            </a:pPr>
            <a:endParaRPr lang="es-ES" sz="2800" b="1" dirty="0">
              <a:solidFill>
                <a:srgbClr val="C00000"/>
              </a:solidFill>
            </a:endParaRPr>
          </a:p>
          <a:p>
            <a:pPr marL="0" indent="0" algn="just">
              <a:buNone/>
            </a:pPr>
            <a:endParaRPr lang="es-ES" sz="2800" b="1" dirty="0">
              <a:solidFill>
                <a:srgbClr val="C00000"/>
              </a:solidFill>
            </a:endParaRPr>
          </a:p>
          <a:p>
            <a:pPr marL="0" indent="0" algn="just">
              <a:buNone/>
            </a:pPr>
            <a:endParaRPr lang="es-ES" sz="2800" b="1" dirty="0">
              <a:solidFill>
                <a:srgbClr val="C00000"/>
              </a:solidFill>
            </a:endParaRPr>
          </a:p>
          <a:p>
            <a:pPr marL="0" indent="0" algn="just">
              <a:buNone/>
            </a:pPr>
            <a:endParaRPr lang="es-ES" sz="2800" b="1" dirty="0">
              <a:solidFill>
                <a:srgbClr val="C00000"/>
              </a:solidFill>
            </a:endParaRPr>
          </a:p>
          <a:p>
            <a:pPr marL="0" indent="0" algn="just">
              <a:buNone/>
            </a:pPr>
            <a:endParaRPr lang="es-ES" sz="2800" b="1" dirty="0">
              <a:solidFill>
                <a:srgbClr val="C00000"/>
              </a:solidFill>
            </a:endParaRPr>
          </a:p>
          <a:p>
            <a:pPr marL="0" indent="0" algn="just">
              <a:buNone/>
            </a:pPr>
            <a:endParaRPr lang="es-ES" sz="2800" b="1" dirty="0">
              <a:solidFill>
                <a:srgbClr val="C00000"/>
              </a:solidFill>
            </a:endParaRPr>
          </a:p>
          <a:p>
            <a:pPr algn="just"/>
            <a:endParaRPr lang="es-PE" sz="2800" dirty="0"/>
          </a:p>
        </p:txBody>
      </p:sp>
      <p:graphicFrame>
        <p:nvGraphicFramePr>
          <p:cNvPr id="7" name="Tabla 6">
            <a:extLst>
              <a:ext uri="{FF2B5EF4-FFF2-40B4-BE49-F238E27FC236}">
                <a16:creationId xmlns:a16="http://schemas.microsoft.com/office/drawing/2014/main" id="{13945CBD-8E7F-34F0-4CE4-1B964A3DB62E}"/>
              </a:ext>
            </a:extLst>
          </p:cNvPr>
          <p:cNvGraphicFramePr>
            <a:graphicFrameLocks noGrp="1"/>
          </p:cNvGraphicFramePr>
          <p:nvPr>
            <p:extLst>
              <p:ext uri="{D42A27DB-BD31-4B8C-83A1-F6EECF244321}">
                <p14:modId xmlns:p14="http://schemas.microsoft.com/office/powerpoint/2010/main" val="2569233509"/>
              </p:ext>
            </p:extLst>
          </p:nvPr>
        </p:nvGraphicFramePr>
        <p:xfrm>
          <a:off x="2842683" y="2056289"/>
          <a:ext cx="7992534" cy="2390437"/>
        </p:xfrm>
        <a:graphic>
          <a:graphicData uri="http://schemas.openxmlformats.org/drawingml/2006/table">
            <a:tbl>
              <a:tblPr/>
              <a:tblGrid>
                <a:gridCol w="2294467">
                  <a:extLst>
                    <a:ext uri="{9D8B030D-6E8A-4147-A177-3AD203B41FA5}">
                      <a16:colId xmlns:a16="http://schemas.microsoft.com/office/drawing/2014/main" val="76313791"/>
                    </a:ext>
                  </a:extLst>
                </a:gridCol>
                <a:gridCol w="984859">
                  <a:extLst>
                    <a:ext uri="{9D8B030D-6E8A-4147-A177-3AD203B41FA5}">
                      <a16:colId xmlns:a16="http://schemas.microsoft.com/office/drawing/2014/main" val="3247049673"/>
                    </a:ext>
                  </a:extLst>
                </a:gridCol>
                <a:gridCol w="827008">
                  <a:extLst>
                    <a:ext uri="{9D8B030D-6E8A-4147-A177-3AD203B41FA5}">
                      <a16:colId xmlns:a16="http://schemas.microsoft.com/office/drawing/2014/main" val="4189959745"/>
                    </a:ext>
                  </a:extLst>
                </a:gridCol>
                <a:gridCol w="1041400">
                  <a:extLst>
                    <a:ext uri="{9D8B030D-6E8A-4147-A177-3AD203B41FA5}">
                      <a16:colId xmlns:a16="http://schemas.microsoft.com/office/drawing/2014/main" val="1436655755"/>
                    </a:ext>
                  </a:extLst>
                </a:gridCol>
                <a:gridCol w="897466">
                  <a:extLst>
                    <a:ext uri="{9D8B030D-6E8A-4147-A177-3AD203B41FA5}">
                      <a16:colId xmlns:a16="http://schemas.microsoft.com/office/drawing/2014/main" val="2952470238"/>
                    </a:ext>
                  </a:extLst>
                </a:gridCol>
                <a:gridCol w="939800">
                  <a:extLst>
                    <a:ext uri="{9D8B030D-6E8A-4147-A177-3AD203B41FA5}">
                      <a16:colId xmlns:a16="http://schemas.microsoft.com/office/drawing/2014/main" val="1853476234"/>
                    </a:ext>
                  </a:extLst>
                </a:gridCol>
                <a:gridCol w="1007534">
                  <a:extLst>
                    <a:ext uri="{9D8B030D-6E8A-4147-A177-3AD203B41FA5}">
                      <a16:colId xmlns:a16="http://schemas.microsoft.com/office/drawing/2014/main" val="1721550123"/>
                    </a:ext>
                  </a:extLst>
                </a:gridCol>
              </a:tblGrid>
              <a:tr h="339069">
                <a:tc rowSpan="2">
                  <a:txBody>
                    <a:bodyPr/>
                    <a:lstStyle/>
                    <a:p>
                      <a:pPr algn="ctr" fontAlgn="b"/>
                      <a:r>
                        <a:rPr lang="es-PE" sz="1100" b="1" i="0" u="none" strike="noStrike" dirty="0">
                          <a:solidFill>
                            <a:srgbClr val="000000"/>
                          </a:solidFill>
                          <a:effectLst/>
                          <a:latin typeface="Calibri" panose="020F0502020204030204" pitchFamily="34" charset="0"/>
                        </a:rPr>
                        <a:t>ESTABLECIMIENTO DE SALUD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gridSpan="3">
                  <a:txBody>
                    <a:bodyPr/>
                    <a:lstStyle/>
                    <a:p>
                      <a:pPr algn="ctr" fontAlgn="b"/>
                      <a:r>
                        <a:rPr lang="es-PE" sz="1100" b="1" i="0" u="none" strike="noStrike">
                          <a:solidFill>
                            <a:srgbClr val="000000"/>
                          </a:solidFill>
                          <a:effectLst/>
                          <a:latin typeface="Calibri" panose="020F0502020204030204" pitchFamily="34" charset="0"/>
                        </a:rPr>
                        <a:t>CASOS DE ANEMIA NIÑOS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es-PE"/>
                    </a:p>
                  </a:txBody>
                  <a:tcPr/>
                </a:tc>
                <a:tc hMerge="1">
                  <a:txBody>
                    <a:bodyPr/>
                    <a:lstStyle/>
                    <a:p>
                      <a:endParaRPr lang="es-PE"/>
                    </a:p>
                  </a:txBody>
                  <a:tcPr/>
                </a:tc>
                <a:tc gridSpan="3">
                  <a:txBody>
                    <a:bodyPr/>
                    <a:lstStyle/>
                    <a:p>
                      <a:pPr algn="ctr" fontAlgn="b"/>
                      <a:r>
                        <a:rPr lang="es-PE" sz="1100" b="1" i="0" u="none" strike="noStrike" dirty="0">
                          <a:solidFill>
                            <a:srgbClr val="000000"/>
                          </a:solidFill>
                          <a:effectLst/>
                          <a:latin typeface="Calibri" panose="020F0502020204030204" pitchFamily="34" charset="0"/>
                        </a:rPr>
                        <a:t>CASOS DE ANEMIA GESTANTES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es-PE"/>
                    </a:p>
                  </a:txBody>
                  <a:tcPr/>
                </a:tc>
                <a:tc hMerge="1">
                  <a:txBody>
                    <a:bodyPr/>
                    <a:lstStyle/>
                    <a:p>
                      <a:endParaRPr lang="es-PE"/>
                    </a:p>
                  </a:txBody>
                  <a:tcPr/>
                </a:tc>
                <a:extLst>
                  <a:ext uri="{0D108BD9-81ED-4DB2-BD59-A6C34878D82A}">
                    <a16:rowId xmlns:a16="http://schemas.microsoft.com/office/drawing/2014/main" val="2406755565"/>
                  </a:ext>
                </a:extLst>
              </a:tr>
              <a:tr h="339069">
                <a:tc vMerge="1">
                  <a:txBody>
                    <a:bodyPr/>
                    <a:lstStyle/>
                    <a:p>
                      <a:endParaRPr lang="es-PE"/>
                    </a:p>
                  </a:txBody>
                  <a:tcPr/>
                </a:tc>
                <a:tc>
                  <a:txBody>
                    <a:bodyPr/>
                    <a:lstStyle/>
                    <a:p>
                      <a:pPr algn="ctr" fontAlgn="b"/>
                      <a:r>
                        <a:rPr lang="es-PE" sz="1100" b="0" i="0" u="none" strike="noStrike">
                          <a:solidFill>
                            <a:srgbClr val="000000"/>
                          </a:solidFill>
                          <a:effectLst/>
                          <a:latin typeface="Calibri" panose="020F0502020204030204" pitchFamily="34" charset="0"/>
                        </a:rPr>
                        <a:t>LEVE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b"/>
                      <a:r>
                        <a:rPr lang="es-PE" sz="1100" b="0" i="0" u="none" strike="noStrike" dirty="0">
                          <a:solidFill>
                            <a:srgbClr val="000000"/>
                          </a:solidFill>
                          <a:effectLst/>
                          <a:latin typeface="Calibri" panose="020F0502020204030204" pitchFamily="34" charset="0"/>
                        </a:rPr>
                        <a:t>MODERADO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s-PE" sz="1100" b="0" i="0" u="none" strike="noStrike">
                          <a:solidFill>
                            <a:srgbClr val="000000"/>
                          </a:solidFill>
                          <a:effectLst/>
                          <a:latin typeface="Calibri" panose="020F0502020204030204" pitchFamily="34" charset="0"/>
                        </a:rPr>
                        <a:t>SEVERA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tc>
                  <a:txBody>
                    <a:bodyPr/>
                    <a:lstStyle/>
                    <a:p>
                      <a:pPr algn="ctr" fontAlgn="b"/>
                      <a:r>
                        <a:rPr lang="es-PE" sz="1100" b="0" i="0" u="none" strike="noStrike">
                          <a:solidFill>
                            <a:srgbClr val="000000"/>
                          </a:solidFill>
                          <a:effectLst/>
                          <a:latin typeface="Calibri" panose="020F0502020204030204" pitchFamily="34" charset="0"/>
                        </a:rPr>
                        <a:t>LEVE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b"/>
                      <a:r>
                        <a:rPr lang="es-PE" sz="1100" b="0" i="0" u="none" strike="noStrike">
                          <a:solidFill>
                            <a:srgbClr val="000000"/>
                          </a:solidFill>
                          <a:effectLst/>
                          <a:latin typeface="Calibri" panose="020F0502020204030204" pitchFamily="34" charset="0"/>
                        </a:rPr>
                        <a:t>MODERADO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fontAlgn="b"/>
                      <a:r>
                        <a:rPr lang="es-PE" sz="1100" b="0" i="0" u="none" strike="noStrike" dirty="0">
                          <a:solidFill>
                            <a:srgbClr val="000000"/>
                          </a:solidFill>
                          <a:effectLst/>
                          <a:latin typeface="Calibri" panose="020F0502020204030204" pitchFamily="34" charset="0"/>
                        </a:rPr>
                        <a:t>SEVERA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5911"/>
                    </a:solidFill>
                  </a:tcPr>
                </a:tc>
                <a:extLst>
                  <a:ext uri="{0D108BD9-81ED-4DB2-BD59-A6C34878D82A}">
                    <a16:rowId xmlns:a16="http://schemas.microsoft.com/office/drawing/2014/main" val="2188890756"/>
                  </a:ext>
                </a:extLst>
              </a:tr>
              <a:tr h="339069">
                <a:tc>
                  <a:txBody>
                    <a:bodyPr/>
                    <a:lstStyle/>
                    <a:p>
                      <a:pPr algn="ctr" fontAlgn="b"/>
                      <a:r>
                        <a:rPr lang="es-ES" sz="1100" b="0" i="0" u="none" strike="noStrike">
                          <a:solidFill>
                            <a:srgbClr val="000000"/>
                          </a:solidFill>
                          <a:effectLst/>
                          <a:latin typeface="Calibri" panose="020F0502020204030204" pitchFamily="34" charset="0"/>
                        </a:rPr>
                        <a:t>CENTRO DE SALUD DE LAMAY</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a:t>
                      </a:r>
                      <a:endParaRPr lang="es-PE"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a:t>
                      </a:r>
                      <a:endParaRPr lang="es-PE"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7146365"/>
                  </a:ext>
                </a:extLst>
              </a:tr>
              <a:tr h="339069">
                <a:tc>
                  <a:txBody>
                    <a:bodyPr/>
                    <a:lstStyle/>
                    <a:p>
                      <a:pPr algn="ctr" fontAlgn="b"/>
                      <a:r>
                        <a:rPr lang="es-ES" sz="1100" b="0" i="0" u="none" strike="noStrike">
                          <a:solidFill>
                            <a:srgbClr val="000000"/>
                          </a:solidFill>
                          <a:effectLst/>
                          <a:latin typeface="Calibri" panose="020F0502020204030204" pitchFamily="34" charset="0"/>
                        </a:rPr>
                        <a:t>PUESTO DE SALUD DE POQUES</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a:t>
                      </a:r>
                      <a:endParaRPr lang="es-PE"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ES" sz="1100" b="0" i="0" u="none" strike="noStrike" dirty="0">
                          <a:solidFill>
                            <a:srgbClr val="000000"/>
                          </a:solidFill>
                          <a:effectLst/>
                          <a:latin typeface="Calibri" panose="020F0502020204030204" pitchFamily="34" charset="0"/>
                        </a:rPr>
                        <a:t>0</a:t>
                      </a:r>
                      <a:endParaRPr lang="es-PE" sz="11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5426283"/>
                  </a:ext>
                </a:extLst>
              </a:tr>
              <a:tr h="339069">
                <a:tc>
                  <a:txBody>
                    <a:bodyPr/>
                    <a:lstStyle/>
                    <a:p>
                      <a:pPr algn="ctr" fontAlgn="b"/>
                      <a:r>
                        <a:rPr lang="es-ES" sz="1100" b="0" i="0" u="none" strike="noStrike" dirty="0">
                          <a:solidFill>
                            <a:srgbClr val="000000"/>
                          </a:solidFill>
                          <a:effectLst/>
                          <a:latin typeface="Calibri" panose="020F0502020204030204" pitchFamily="34" charset="0"/>
                        </a:rPr>
                        <a:t>PUESTO DE SALUD DE HUARQUI</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9594256"/>
                  </a:ext>
                </a:extLst>
              </a:tr>
              <a:tr h="339069">
                <a:tc>
                  <a:txBody>
                    <a:bodyPr/>
                    <a:lstStyle/>
                    <a:p>
                      <a:pPr algn="ctr" fontAlgn="b"/>
                      <a:r>
                        <a:rPr lang="es-ES" sz="1100" b="0" i="0" u="none" strike="noStrike">
                          <a:solidFill>
                            <a:srgbClr val="000000"/>
                          </a:solidFill>
                          <a:effectLst/>
                          <a:latin typeface="Calibri" panose="020F0502020204030204" pitchFamily="34" charset="0"/>
                        </a:rPr>
                        <a:t>PUESTO DE SALUD DE HUAMA</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6875220"/>
                  </a:ext>
                </a:extLst>
              </a:tr>
              <a:tr h="356023">
                <a:tc>
                  <a:txBody>
                    <a:bodyPr/>
                    <a:lstStyle/>
                    <a:p>
                      <a:pPr algn="ctr" fontAlgn="b"/>
                      <a:r>
                        <a:rPr lang="es-ES" sz="1100" b="0" i="0" u="none" strike="noStrike" dirty="0">
                          <a:solidFill>
                            <a:srgbClr val="000000"/>
                          </a:solidFill>
                          <a:effectLst/>
                          <a:latin typeface="Calibri" panose="020F0502020204030204" pitchFamily="34" charset="0"/>
                        </a:rPr>
                        <a:t>PUESTO DE SALUD DE SAYLLAFAYA</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s-PE" sz="1100" b="0" i="0" u="none" strike="noStrike" dirty="0">
                          <a:solidFill>
                            <a:srgbClr val="000000"/>
                          </a:solidFill>
                          <a:effectLst/>
                          <a:latin typeface="Calibri" panose="020F0502020204030204" pitchFamily="34" charset="0"/>
                        </a:rPr>
                        <a:t>0 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0831854"/>
                  </a:ext>
                </a:extLst>
              </a:tr>
            </a:tbl>
          </a:graphicData>
        </a:graphic>
      </p:graphicFrame>
      <p:pic>
        <p:nvPicPr>
          <p:cNvPr id="8" name="Imagen 7">
            <a:extLst>
              <a:ext uri="{FF2B5EF4-FFF2-40B4-BE49-F238E27FC236}">
                <a16:creationId xmlns:a16="http://schemas.microsoft.com/office/drawing/2014/main" id="{6CA434DD-5DDE-751B-D945-31D213BADC96}"/>
              </a:ext>
            </a:extLst>
          </p:cNvPr>
          <p:cNvPicPr>
            <a:picLocks noChangeAspect="1"/>
          </p:cNvPicPr>
          <p:nvPr/>
        </p:nvPicPr>
        <p:blipFill>
          <a:blip r:embed="rId2"/>
          <a:stretch>
            <a:fillRect/>
          </a:stretch>
        </p:blipFill>
        <p:spPr>
          <a:xfrm>
            <a:off x="9776838" y="5637752"/>
            <a:ext cx="2354601" cy="1026449"/>
          </a:xfrm>
          <a:prstGeom prst="rect">
            <a:avLst/>
          </a:prstGeom>
        </p:spPr>
      </p:pic>
      <p:pic>
        <p:nvPicPr>
          <p:cNvPr id="9" name="Imagen 8">
            <a:extLst>
              <a:ext uri="{FF2B5EF4-FFF2-40B4-BE49-F238E27FC236}">
                <a16:creationId xmlns:a16="http://schemas.microsoft.com/office/drawing/2014/main" id="{C89AC6B1-291F-EF08-1100-F5985C879823}"/>
              </a:ext>
            </a:extLst>
          </p:cNvPr>
          <p:cNvPicPr>
            <a:picLocks noChangeAspect="1"/>
          </p:cNvPicPr>
          <p:nvPr/>
        </p:nvPicPr>
        <p:blipFill>
          <a:blip r:embed="rId3"/>
          <a:stretch>
            <a:fillRect/>
          </a:stretch>
        </p:blipFill>
        <p:spPr>
          <a:xfrm>
            <a:off x="3544664" y="5500182"/>
            <a:ext cx="1097643" cy="1097643"/>
          </a:xfrm>
          <a:prstGeom prst="rect">
            <a:avLst/>
          </a:prstGeom>
        </p:spPr>
      </p:pic>
      <p:pic>
        <p:nvPicPr>
          <p:cNvPr id="10" name="Imagen 9">
            <a:extLst>
              <a:ext uri="{FF2B5EF4-FFF2-40B4-BE49-F238E27FC236}">
                <a16:creationId xmlns:a16="http://schemas.microsoft.com/office/drawing/2014/main" id="{A5CFE9C1-6470-01A8-18B9-2174F10E6DAD}"/>
              </a:ext>
            </a:extLst>
          </p:cNvPr>
          <p:cNvPicPr>
            <a:picLocks noChangeAspect="1"/>
          </p:cNvPicPr>
          <p:nvPr/>
        </p:nvPicPr>
        <p:blipFill>
          <a:blip r:embed="rId4"/>
          <a:stretch>
            <a:fillRect/>
          </a:stretch>
        </p:blipFill>
        <p:spPr>
          <a:xfrm>
            <a:off x="545600" y="5450842"/>
            <a:ext cx="1142434" cy="1142434"/>
          </a:xfrm>
          <a:prstGeom prst="rect">
            <a:avLst/>
          </a:prstGeom>
        </p:spPr>
      </p:pic>
      <p:pic>
        <p:nvPicPr>
          <p:cNvPr id="11" name="Imagen 10">
            <a:extLst>
              <a:ext uri="{FF2B5EF4-FFF2-40B4-BE49-F238E27FC236}">
                <a16:creationId xmlns:a16="http://schemas.microsoft.com/office/drawing/2014/main" id="{07989DDF-C302-03A2-A0B9-C7BAA9FF5D74}"/>
              </a:ext>
            </a:extLst>
          </p:cNvPr>
          <p:cNvPicPr>
            <a:picLocks noChangeAspect="1"/>
          </p:cNvPicPr>
          <p:nvPr/>
        </p:nvPicPr>
        <p:blipFill>
          <a:blip r:embed="rId5"/>
          <a:stretch>
            <a:fillRect/>
          </a:stretch>
        </p:blipFill>
        <p:spPr>
          <a:xfrm>
            <a:off x="8022105" y="5495633"/>
            <a:ext cx="1532536" cy="1284553"/>
          </a:xfrm>
          <a:prstGeom prst="rect">
            <a:avLst/>
          </a:prstGeom>
        </p:spPr>
      </p:pic>
      <p:pic>
        <p:nvPicPr>
          <p:cNvPr id="12" name="Imagen 11">
            <a:extLst>
              <a:ext uri="{FF2B5EF4-FFF2-40B4-BE49-F238E27FC236}">
                <a16:creationId xmlns:a16="http://schemas.microsoft.com/office/drawing/2014/main" id="{6D1BA780-3F25-A3FA-2E80-67B77E080137}"/>
              </a:ext>
            </a:extLst>
          </p:cNvPr>
          <p:cNvPicPr>
            <a:picLocks noChangeAspect="1"/>
          </p:cNvPicPr>
          <p:nvPr/>
        </p:nvPicPr>
        <p:blipFill>
          <a:blip r:embed="rId6"/>
          <a:stretch>
            <a:fillRect/>
          </a:stretch>
        </p:blipFill>
        <p:spPr>
          <a:xfrm>
            <a:off x="5048574" y="5495633"/>
            <a:ext cx="2567264" cy="1097643"/>
          </a:xfrm>
          <a:prstGeom prst="rect">
            <a:avLst/>
          </a:prstGeom>
        </p:spPr>
      </p:pic>
      <p:pic>
        <p:nvPicPr>
          <p:cNvPr id="13" name="Imagen 12">
            <a:extLst>
              <a:ext uri="{FF2B5EF4-FFF2-40B4-BE49-F238E27FC236}">
                <a16:creationId xmlns:a16="http://schemas.microsoft.com/office/drawing/2014/main" id="{36C313A5-BBD0-1462-1B6A-6EA36098184D}"/>
              </a:ext>
            </a:extLst>
          </p:cNvPr>
          <p:cNvPicPr>
            <a:picLocks noChangeAspect="1"/>
          </p:cNvPicPr>
          <p:nvPr/>
        </p:nvPicPr>
        <p:blipFill>
          <a:blip r:embed="rId7"/>
          <a:stretch>
            <a:fillRect/>
          </a:stretch>
        </p:blipFill>
        <p:spPr>
          <a:xfrm>
            <a:off x="2040754" y="5495633"/>
            <a:ext cx="1097643" cy="1097643"/>
          </a:xfrm>
          <a:prstGeom prst="rect">
            <a:avLst/>
          </a:prstGeom>
        </p:spPr>
      </p:pic>
    </p:spTree>
    <p:extLst>
      <p:ext uri="{BB962C8B-B14F-4D97-AF65-F5344CB8AC3E}">
        <p14:creationId xmlns:p14="http://schemas.microsoft.com/office/powerpoint/2010/main" val="3380532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27F61BB-3F36-E7B9-5997-8001921E8542}"/>
              </a:ext>
            </a:extLst>
          </p:cNvPr>
          <p:cNvSpPr>
            <a:spLocks noGrp="1"/>
          </p:cNvSpPr>
          <p:nvPr>
            <p:ph idx="1"/>
          </p:nvPr>
        </p:nvSpPr>
        <p:spPr>
          <a:xfrm>
            <a:off x="1874506" y="838200"/>
            <a:ext cx="8915400" cy="3777622"/>
          </a:xfrm>
        </p:spPr>
        <p:txBody>
          <a:bodyPr>
            <a:normAutofit/>
          </a:bodyPr>
          <a:lstStyle/>
          <a:p>
            <a:pPr algn="just"/>
            <a:endParaRPr lang="es-ES" sz="2400" b="1" dirty="0">
              <a:solidFill>
                <a:srgbClr val="C00000"/>
              </a:solidFill>
            </a:endParaRPr>
          </a:p>
          <a:p>
            <a:pPr marL="457200" indent="-457200" algn="just">
              <a:buAutoNum type="arabicPeriod" startAt="3"/>
            </a:pPr>
            <a:r>
              <a:rPr lang="es-ES" sz="2400" b="1" dirty="0">
                <a:solidFill>
                  <a:srgbClr val="C00000"/>
                </a:solidFill>
              </a:rPr>
              <a:t>Homologación de Padrón Nominal</a:t>
            </a:r>
          </a:p>
          <a:p>
            <a:pPr marL="457200" indent="-457200" algn="just">
              <a:buAutoNum type="arabicPeriod" startAt="3"/>
            </a:pPr>
            <a:endParaRPr lang="es-ES" sz="2400" b="1" dirty="0">
              <a:solidFill>
                <a:srgbClr val="C00000"/>
              </a:solidFill>
            </a:endParaRPr>
          </a:p>
          <a:p>
            <a:pPr marL="457200" indent="-457200" algn="just">
              <a:buAutoNum type="arabicPeriod" startAt="3"/>
            </a:pPr>
            <a:r>
              <a:rPr lang="es-ES" sz="2400" b="1" dirty="0">
                <a:solidFill>
                  <a:srgbClr val="C00000"/>
                </a:solidFill>
              </a:rPr>
              <a:t>Informe del avance de los indicadores del paquete CRED de los servicios priorizados.</a:t>
            </a:r>
          </a:p>
          <a:p>
            <a:pPr marL="457200" indent="-457200" algn="just">
              <a:buAutoNum type="arabicPeriod" startAt="3"/>
            </a:pPr>
            <a:endParaRPr lang="es-ES" sz="2400" b="1" dirty="0">
              <a:solidFill>
                <a:srgbClr val="C00000"/>
              </a:solidFill>
            </a:endParaRPr>
          </a:p>
          <a:p>
            <a:pPr marL="457200" indent="-457200" algn="just">
              <a:buAutoNum type="arabicPeriod" startAt="3"/>
            </a:pPr>
            <a:r>
              <a:rPr lang="es-ES" sz="2400" b="1" dirty="0">
                <a:solidFill>
                  <a:srgbClr val="C00000"/>
                </a:solidFill>
              </a:rPr>
              <a:t>INFORME DE LOS MIEMBROS DE LA IAL-DIS/CDS</a:t>
            </a:r>
            <a:endParaRPr lang="es-PE" sz="2400" dirty="0"/>
          </a:p>
        </p:txBody>
      </p:sp>
      <p:pic>
        <p:nvPicPr>
          <p:cNvPr id="4" name="Imagen 3">
            <a:extLst>
              <a:ext uri="{FF2B5EF4-FFF2-40B4-BE49-F238E27FC236}">
                <a16:creationId xmlns:a16="http://schemas.microsoft.com/office/drawing/2014/main" id="{7525058F-8953-4A7A-CB5E-FEED5201689E}"/>
              </a:ext>
            </a:extLst>
          </p:cNvPr>
          <p:cNvPicPr>
            <a:picLocks noChangeAspect="1"/>
          </p:cNvPicPr>
          <p:nvPr/>
        </p:nvPicPr>
        <p:blipFill>
          <a:blip r:embed="rId2"/>
          <a:stretch>
            <a:fillRect/>
          </a:stretch>
        </p:blipFill>
        <p:spPr>
          <a:xfrm>
            <a:off x="9776838" y="5637752"/>
            <a:ext cx="2354601" cy="1026449"/>
          </a:xfrm>
          <a:prstGeom prst="rect">
            <a:avLst/>
          </a:prstGeom>
        </p:spPr>
      </p:pic>
      <p:pic>
        <p:nvPicPr>
          <p:cNvPr id="5" name="Imagen 4">
            <a:extLst>
              <a:ext uri="{FF2B5EF4-FFF2-40B4-BE49-F238E27FC236}">
                <a16:creationId xmlns:a16="http://schemas.microsoft.com/office/drawing/2014/main" id="{4F74B042-4723-A280-FF17-2237DA60B7BD}"/>
              </a:ext>
            </a:extLst>
          </p:cNvPr>
          <p:cNvPicPr>
            <a:picLocks noChangeAspect="1"/>
          </p:cNvPicPr>
          <p:nvPr/>
        </p:nvPicPr>
        <p:blipFill>
          <a:blip r:embed="rId3"/>
          <a:stretch>
            <a:fillRect/>
          </a:stretch>
        </p:blipFill>
        <p:spPr>
          <a:xfrm>
            <a:off x="3544664" y="5500182"/>
            <a:ext cx="1097643" cy="1097643"/>
          </a:xfrm>
          <a:prstGeom prst="rect">
            <a:avLst/>
          </a:prstGeom>
        </p:spPr>
      </p:pic>
      <p:pic>
        <p:nvPicPr>
          <p:cNvPr id="6" name="Imagen 5">
            <a:extLst>
              <a:ext uri="{FF2B5EF4-FFF2-40B4-BE49-F238E27FC236}">
                <a16:creationId xmlns:a16="http://schemas.microsoft.com/office/drawing/2014/main" id="{C47CD5DF-F5B2-FAFD-5595-5A6393DB792D}"/>
              </a:ext>
            </a:extLst>
          </p:cNvPr>
          <p:cNvPicPr>
            <a:picLocks noChangeAspect="1"/>
          </p:cNvPicPr>
          <p:nvPr/>
        </p:nvPicPr>
        <p:blipFill>
          <a:blip r:embed="rId4"/>
          <a:stretch>
            <a:fillRect/>
          </a:stretch>
        </p:blipFill>
        <p:spPr>
          <a:xfrm>
            <a:off x="545600" y="5450842"/>
            <a:ext cx="1142434" cy="1142434"/>
          </a:xfrm>
          <a:prstGeom prst="rect">
            <a:avLst/>
          </a:prstGeom>
        </p:spPr>
      </p:pic>
      <p:pic>
        <p:nvPicPr>
          <p:cNvPr id="7" name="Imagen 6">
            <a:extLst>
              <a:ext uri="{FF2B5EF4-FFF2-40B4-BE49-F238E27FC236}">
                <a16:creationId xmlns:a16="http://schemas.microsoft.com/office/drawing/2014/main" id="{AE54D5A0-7822-7F84-4E68-C1F91438D939}"/>
              </a:ext>
            </a:extLst>
          </p:cNvPr>
          <p:cNvPicPr>
            <a:picLocks noChangeAspect="1"/>
          </p:cNvPicPr>
          <p:nvPr/>
        </p:nvPicPr>
        <p:blipFill>
          <a:blip r:embed="rId5"/>
          <a:stretch>
            <a:fillRect/>
          </a:stretch>
        </p:blipFill>
        <p:spPr>
          <a:xfrm>
            <a:off x="8022105" y="5495633"/>
            <a:ext cx="1532536" cy="1284553"/>
          </a:xfrm>
          <a:prstGeom prst="rect">
            <a:avLst/>
          </a:prstGeom>
        </p:spPr>
      </p:pic>
      <p:pic>
        <p:nvPicPr>
          <p:cNvPr id="8" name="Imagen 7">
            <a:extLst>
              <a:ext uri="{FF2B5EF4-FFF2-40B4-BE49-F238E27FC236}">
                <a16:creationId xmlns:a16="http://schemas.microsoft.com/office/drawing/2014/main" id="{C842456B-5CDC-1F98-47A1-51525AD58E55}"/>
              </a:ext>
            </a:extLst>
          </p:cNvPr>
          <p:cNvPicPr>
            <a:picLocks noChangeAspect="1"/>
          </p:cNvPicPr>
          <p:nvPr/>
        </p:nvPicPr>
        <p:blipFill>
          <a:blip r:embed="rId6"/>
          <a:stretch>
            <a:fillRect/>
          </a:stretch>
        </p:blipFill>
        <p:spPr>
          <a:xfrm>
            <a:off x="5048574" y="5495633"/>
            <a:ext cx="2567264" cy="1097643"/>
          </a:xfrm>
          <a:prstGeom prst="rect">
            <a:avLst/>
          </a:prstGeom>
        </p:spPr>
      </p:pic>
      <p:pic>
        <p:nvPicPr>
          <p:cNvPr id="9" name="Imagen 8">
            <a:extLst>
              <a:ext uri="{FF2B5EF4-FFF2-40B4-BE49-F238E27FC236}">
                <a16:creationId xmlns:a16="http://schemas.microsoft.com/office/drawing/2014/main" id="{EE89E8C5-6824-355E-757B-7B932B423870}"/>
              </a:ext>
            </a:extLst>
          </p:cNvPr>
          <p:cNvPicPr>
            <a:picLocks noChangeAspect="1"/>
          </p:cNvPicPr>
          <p:nvPr/>
        </p:nvPicPr>
        <p:blipFill>
          <a:blip r:embed="rId7"/>
          <a:stretch>
            <a:fillRect/>
          </a:stretch>
        </p:blipFill>
        <p:spPr>
          <a:xfrm>
            <a:off x="2040754" y="5495633"/>
            <a:ext cx="1097643" cy="1097643"/>
          </a:xfrm>
          <a:prstGeom prst="rect">
            <a:avLst/>
          </a:prstGeom>
        </p:spPr>
      </p:pic>
    </p:spTree>
    <p:extLst>
      <p:ext uri="{BB962C8B-B14F-4D97-AF65-F5344CB8AC3E}">
        <p14:creationId xmlns:p14="http://schemas.microsoft.com/office/powerpoint/2010/main" val="1573988284"/>
      </p:ext>
    </p:extLst>
  </p:cSld>
  <p:clrMapOvr>
    <a:masterClrMapping/>
  </p:clrMapOvr>
</p:sld>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24320</TotalTime>
  <Words>322</Words>
  <Application>Microsoft Office PowerPoint</Application>
  <PresentationFormat>Panorámica</PresentationFormat>
  <Paragraphs>72</Paragraphs>
  <Slides>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Arial</vt:lpstr>
      <vt:lpstr>Bodoni MT Black</vt:lpstr>
      <vt:lpstr>Calibri</vt:lpstr>
      <vt:lpstr>Century Gothic</vt:lpstr>
      <vt:lpstr>Wingdings 3</vt:lpstr>
      <vt:lpstr>Espiral</vt:lpstr>
      <vt:lpstr>Presentación de PowerPoint</vt:lpstr>
      <vt:lpstr>Presentación de PowerPoint</vt:lpstr>
      <vt:lpstr>TEMA 1. SEGUIMIENTO DE LOS ACUERDOS ANTERIORES </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User</dc:creator>
  <cp:lastModifiedBy>Usuario</cp:lastModifiedBy>
  <cp:revision>15</cp:revision>
  <dcterms:created xsi:type="dcterms:W3CDTF">2025-03-28T13:29:37Z</dcterms:created>
  <dcterms:modified xsi:type="dcterms:W3CDTF">2025-11-28T16:22:50Z</dcterms:modified>
</cp:coreProperties>
</file>